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66" r:id="rId2"/>
  </p:sldMasterIdLst>
  <p:notesMasterIdLst>
    <p:notesMasterId r:id="rId41"/>
  </p:notesMasterIdLst>
  <p:sldIdLst>
    <p:sldId id="1874" r:id="rId3"/>
    <p:sldId id="1875" r:id="rId4"/>
    <p:sldId id="1915" r:id="rId5"/>
    <p:sldId id="1877" r:id="rId6"/>
    <p:sldId id="1916" r:id="rId7"/>
    <p:sldId id="1878" r:id="rId8"/>
    <p:sldId id="1917" r:id="rId9"/>
    <p:sldId id="1918" r:id="rId10"/>
    <p:sldId id="1919" r:id="rId11"/>
    <p:sldId id="1920" r:id="rId12"/>
    <p:sldId id="1921" r:id="rId13"/>
    <p:sldId id="1922" r:id="rId14"/>
    <p:sldId id="1879" r:id="rId15"/>
    <p:sldId id="1923" r:id="rId16"/>
    <p:sldId id="1924" r:id="rId17"/>
    <p:sldId id="1925" r:id="rId18"/>
    <p:sldId id="1926" r:id="rId19"/>
    <p:sldId id="1927" r:id="rId20"/>
    <p:sldId id="1928" r:id="rId21"/>
    <p:sldId id="1929" r:id="rId22"/>
    <p:sldId id="1930" r:id="rId23"/>
    <p:sldId id="1931" r:id="rId24"/>
    <p:sldId id="1932" r:id="rId25"/>
    <p:sldId id="1933" r:id="rId26"/>
    <p:sldId id="1934" r:id="rId27"/>
    <p:sldId id="1935" r:id="rId28"/>
    <p:sldId id="1936" r:id="rId29"/>
    <p:sldId id="1937" r:id="rId30"/>
    <p:sldId id="1938" r:id="rId31"/>
    <p:sldId id="1939" r:id="rId32"/>
    <p:sldId id="1940" r:id="rId33"/>
    <p:sldId id="1941" r:id="rId34"/>
    <p:sldId id="1942" r:id="rId35"/>
    <p:sldId id="1944" r:id="rId36"/>
    <p:sldId id="1943" r:id="rId37"/>
    <p:sldId id="1945" r:id="rId38"/>
    <p:sldId id="1946" r:id="rId39"/>
    <p:sldId id="1947" r:id="rId4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384" autoAdjust="0"/>
    <p:restoredTop sz="76553" autoAdjust="0"/>
  </p:normalViewPr>
  <p:slideViewPr>
    <p:cSldViewPr snapToGrid="0">
      <p:cViewPr varScale="1">
        <p:scale>
          <a:sx n="84" d="100"/>
          <a:sy n="84" d="100"/>
        </p:scale>
        <p:origin x="1584" y="78"/>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303542C-E0FF-4323-BD7B-927F26D6BFBD}" type="datetimeFigureOut">
              <a:rPr lang="zh-CN" altLang="en-US" smtClean="0"/>
              <a:pPr/>
              <a:t>2021/5/17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1CC2E24-233C-4664-9425-2AB8895ADC52}" type="slidenum">
              <a:rPr lang="zh-CN" altLang="en-US" smtClean="0"/>
              <a:pPr/>
              <a:t>‹#›</a:t>
            </a:fld>
            <a:endParaRPr lang="zh-CN" altLang="en-US"/>
          </a:p>
        </p:txBody>
      </p:sp>
    </p:spTree>
    <p:extLst>
      <p:ext uri="{BB962C8B-B14F-4D97-AF65-F5344CB8AC3E}">
        <p14:creationId xmlns:p14="http://schemas.microsoft.com/office/powerpoint/2010/main" val="8677192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fld id="{39536814-D824-4C75-B553-1EAE7F7B5508}" type="slidenum">
              <a:rPr lang="zh-CN" altLang="en-US" smtClean="0"/>
              <a:t>1</a:t>
            </a:fld>
            <a:endParaRPr lang="zh-CN" altLang="en-US"/>
          </a:p>
        </p:txBody>
      </p:sp>
    </p:spTree>
    <p:extLst>
      <p:ext uri="{BB962C8B-B14F-4D97-AF65-F5344CB8AC3E}">
        <p14:creationId xmlns:p14="http://schemas.microsoft.com/office/powerpoint/2010/main" val="11314460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fld id="{39536814-D824-4C75-B553-1EAE7F7B5508}" type="slidenum">
              <a:rPr lang="zh-CN" altLang="en-US" smtClean="0"/>
              <a:t>10</a:t>
            </a:fld>
            <a:endParaRPr lang="zh-CN" altLang="en-US"/>
          </a:p>
        </p:txBody>
      </p:sp>
    </p:spTree>
    <p:extLst>
      <p:ext uri="{BB962C8B-B14F-4D97-AF65-F5344CB8AC3E}">
        <p14:creationId xmlns:p14="http://schemas.microsoft.com/office/powerpoint/2010/main" val="39570535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fld id="{39536814-D824-4C75-B553-1EAE7F7B5508}" type="slidenum">
              <a:rPr lang="zh-CN" altLang="en-US" smtClean="0"/>
              <a:t>11</a:t>
            </a:fld>
            <a:endParaRPr lang="zh-CN" altLang="en-US"/>
          </a:p>
        </p:txBody>
      </p:sp>
    </p:spTree>
    <p:extLst>
      <p:ext uri="{BB962C8B-B14F-4D97-AF65-F5344CB8AC3E}">
        <p14:creationId xmlns:p14="http://schemas.microsoft.com/office/powerpoint/2010/main" val="32074452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fld id="{39536814-D824-4C75-B553-1EAE7F7B5508}" type="slidenum">
              <a:rPr lang="zh-CN" altLang="en-US" smtClean="0"/>
              <a:t>12</a:t>
            </a:fld>
            <a:endParaRPr lang="zh-CN" altLang="en-US"/>
          </a:p>
        </p:txBody>
      </p:sp>
    </p:spTree>
    <p:extLst>
      <p:ext uri="{BB962C8B-B14F-4D97-AF65-F5344CB8AC3E}">
        <p14:creationId xmlns:p14="http://schemas.microsoft.com/office/powerpoint/2010/main" val="34547062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fld id="{39536814-D824-4C75-B553-1EAE7F7B5508}" type="slidenum">
              <a:rPr lang="zh-CN" altLang="en-US" smtClean="0"/>
              <a:t>13</a:t>
            </a:fld>
            <a:endParaRPr lang="zh-CN" altLang="en-US"/>
          </a:p>
        </p:txBody>
      </p:sp>
    </p:spTree>
    <p:extLst>
      <p:ext uri="{BB962C8B-B14F-4D97-AF65-F5344CB8AC3E}">
        <p14:creationId xmlns:p14="http://schemas.microsoft.com/office/powerpoint/2010/main" val="16912271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fld id="{39536814-D824-4C75-B553-1EAE7F7B5508}" type="slidenum">
              <a:rPr lang="zh-CN" altLang="en-US" smtClean="0"/>
              <a:t>14</a:t>
            </a:fld>
            <a:endParaRPr lang="zh-CN" altLang="en-US"/>
          </a:p>
        </p:txBody>
      </p:sp>
    </p:spTree>
    <p:extLst>
      <p:ext uri="{BB962C8B-B14F-4D97-AF65-F5344CB8AC3E}">
        <p14:creationId xmlns:p14="http://schemas.microsoft.com/office/powerpoint/2010/main" val="13344786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fld id="{39536814-D824-4C75-B553-1EAE7F7B5508}" type="slidenum">
              <a:rPr lang="zh-CN" altLang="en-US" smtClean="0"/>
              <a:t>15</a:t>
            </a:fld>
            <a:endParaRPr lang="zh-CN" altLang="en-US"/>
          </a:p>
        </p:txBody>
      </p:sp>
    </p:spTree>
    <p:extLst>
      <p:ext uri="{BB962C8B-B14F-4D97-AF65-F5344CB8AC3E}">
        <p14:creationId xmlns:p14="http://schemas.microsoft.com/office/powerpoint/2010/main" val="6272095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fld id="{39536814-D824-4C75-B553-1EAE7F7B5508}" type="slidenum">
              <a:rPr lang="zh-CN" altLang="en-US" smtClean="0"/>
              <a:t>16</a:t>
            </a:fld>
            <a:endParaRPr lang="zh-CN" altLang="en-US"/>
          </a:p>
        </p:txBody>
      </p:sp>
    </p:spTree>
    <p:extLst>
      <p:ext uri="{BB962C8B-B14F-4D97-AF65-F5344CB8AC3E}">
        <p14:creationId xmlns:p14="http://schemas.microsoft.com/office/powerpoint/2010/main" val="4285225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fld id="{39536814-D824-4C75-B553-1EAE7F7B5508}" type="slidenum">
              <a:rPr lang="zh-CN" altLang="en-US" smtClean="0"/>
              <a:t>17</a:t>
            </a:fld>
            <a:endParaRPr lang="zh-CN" altLang="en-US"/>
          </a:p>
        </p:txBody>
      </p:sp>
    </p:spTree>
    <p:extLst>
      <p:ext uri="{BB962C8B-B14F-4D97-AF65-F5344CB8AC3E}">
        <p14:creationId xmlns:p14="http://schemas.microsoft.com/office/powerpoint/2010/main" val="6301619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fld id="{39536814-D824-4C75-B553-1EAE7F7B5508}" type="slidenum">
              <a:rPr lang="zh-CN" altLang="en-US" smtClean="0"/>
              <a:t>18</a:t>
            </a:fld>
            <a:endParaRPr lang="zh-CN" altLang="en-US"/>
          </a:p>
        </p:txBody>
      </p:sp>
    </p:spTree>
    <p:extLst>
      <p:ext uri="{BB962C8B-B14F-4D97-AF65-F5344CB8AC3E}">
        <p14:creationId xmlns:p14="http://schemas.microsoft.com/office/powerpoint/2010/main" val="13950528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fld id="{39536814-D824-4C75-B553-1EAE7F7B5508}" type="slidenum">
              <a:rPr lang="zh-CN" altLang="en-US" smtClean="0"/>
              <a:t>19</a:t>
            </a:fld>
            <a:endParaRPr lang="zh-CN" altLang="en-US"/>
          </a:p>
        </p:txBody>
      </p:sp>
    </p:spTree>
    <p:extLst>
      <p:ext uri="{BB962C8B-B14F-4D97-AF65-F5344CB8AC3E}">
        <p14:creationId xmlns:p14="http://schemas.microsoft.com/office/powerpoint/2010/main" val="41565226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fld id="{39536814-D824-4C75-B553-1EAE7F7B5508}" type="slidenum">
              <a:rPr lang="zh-CN" altLang="en-US" smtClean="0"/>
              <a:t>2</a:t>
            </a:fld>
            <a:endParaRPr lang="zh-CN" altLang="en-US"/>
          </a:p>
        </p:txBody>
      </p:sp>
    </p:spTree>
    <p:extLst>
      <p:ext uri="{BB962C8B-B14F-4D97-AF65-F5344CB8AC3E}">
        <p14:creationId xmlns:p14="http://schemas.microsoft.com/office/powerpoint/2010/main" val="5542116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fld id="{39536814-D824-4C75-B553-1EAE7F7B5508}" type="slidenum">
              <a:rPr lang="zh-CN" altLang="en-US" smtClean="0"/>
              <a:t>20</a:t>
            </a:fld>
            <a:endParaRPr lang="zh-CN" altLang="en-US"/>
          </a:p>
        </p:txBody>
      </p:sp>
    </p:spTree>
    <p:extLst>
      <p:ext uri="{BB962C8B-B14F-4D97-AF65-F5344CB8AC3E}">
        <p14:creationId xmlns:p14="http://schemas.microsoft.com/office/powerpoint/2010/main" val="459133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fld id="{39536814-D824-4C75-B553-1EAE7F7B5508}" type="slidenum">
              <a:rPr lang="zh-CN" altLang="en-US" smtClean="0"/>
              <a:t>21</a:t>
            </a:fld>
            <a:endParaRPr lang="zh-CN" altLang="en-US"/>
          </a:p>
        </p:txBody>
      </p:sp>
    </p:spTree>
    <p:extLst>
      <p:ext uri="{BB962C8B-B14F-4D97-AF65-F5344CB8AC3E}">
        <p14:creationId xmlns:p14="http://schemas.microsoft.com/office/powerpoint/2010/main" val="31933957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fld id="{39536814-D824-4C75-B553-1EAE7F7B5508}" type="slidenum">
              <a:rPr lang="zh-CN" altLang="en-US" smtClean="0"/>
              <a:t>22</a:t>
            </a:fld>
            <a:endParaRPr lang="zh-CN" altLang="en-US"/>
          </a:p>
        </p:txBody>
      </p:sp>
    </p:spTree>
    <p:extLst>
      <p:ext uri="{BB962C8B-B14F-4D97-AF65-F5344CB8AC3E}">
        <p14:creationId xmlns:p14="http://schemas.microsoft.com/office/powerpoint/2010/main" val="405188771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fld id="{39536814-D824-4C75-B553-1EAE7F7B5508}" type="slidenum">
              <a:rPr lang="zh-CN" altLang="en-US" smtClean="0"/>
              <a:t>23</a:t>
            </a:fld>
            <a:endParaRPr lang="zh-CN" altLang="en-US"/>
          </a:p>
        </p:txBody>
      </p:sp>
    </p:spTree>
    <p:extLst>
      <p:ext uri="{BB962C8B-B14F-4D97-AF65-F5344CB8AC3E}">
        <p14:creationId xmlns:p14="http://schemas.microsoft.com/office/powerpoint/2010/main" val="392607090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fld id="{39536814-D824-4C75-B553-1EAE7F7B5508}" type="slidenum">
              <a:rPr lang="zh-CN" altLang="en-US" smtClean="0"/>
              <a:t>24</a:t>
            </a:fld>
            <a:endParaRPr lang="zh-CN" altLang="en-US"/>
          </a:p>
        </p:txBody>
      </p:sp>
    </p:spTree>
    <p:extLst>
      <p:ext uri="{BB962C8B-B14F-4D97-AF65-F5344CB8AC3E}">
        <p14:creationId xmlns:p14="http://schemas.microsoft.com/office/powerpoint/2010/main" val="359836685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fld id="{39536814-D824-4C75-B553-1EAE7F7B5508}" type="slidenum">
              <a:rPr lang="zh-CN" altLang="en-US" smtClean="0"/>
              <a:t>25</a:t>
            </a:fld>
            <a:endParaRPr lang="zh-CN" altLang="en-US"/>
          </a:p>
        </p:txBody>
      </p:sp>
    </p:spTree>
    <p:extLst>
      <p:ext uri="{BB962C8B-B14F-4D97-AF65-F5344CB8AC3E}">
        <p14:creationId xmlns:p14="http://schemas.microsoft.com/office/powerpoint/2010/main" val="202950423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fld id="{39536814-D824-4C75-B553-1EAE7F7B5508}" type="slidenum">
              <a:rPr lang="zh-CN" altLang="en-US" smtClean="0"/>
              <a:t>26</a:t>
            </a:fld>
            <a:endParaRPr lang="zh-CN" altLang="en-US"/>
          </a:p>
        </p:txBody>
      </p:sp>
    </p:spTree>
    <p:extLst>
      <p:ext uri="{BB962C8B-B14F-4D97-AF65-F5344CB8AC3E}">
        <p14:creationId xmlns:p14="http://schemas.microsoft.com/office/powerpoint/2010/main" val="298256928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fld id="{39536814-D824-4C75-B553-1EAE7F7B5508}" type="slidenum">
              <a:rPr lang="zh-CN" altLang="en-US" smtClean="0"/>
              <a:t>27</a:t>
            </a:fld>
            <a:endParaRPr lang="zh-CN" altLang="en-US"/>
          </a:p>
        </p:txBody>
      </p:sp>
    </p:spTree>
    <p:extLst>
      <p:ext uri="{BB962C8B-B14F-4D97-AF65-F5344CB8AC3E}">
        <p14:creationId xmlns:p14="http://schemas.microsoft.com/office/powerpoint/2010/main" val="70331491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fld id="{39536814-D824-4C75-B553-1EAE7F7B5508}" type="slidenum">
              <a:rPr lang="zh-CN" altLang="en-US" smtClean="0"/>
              <a:t>28</a:t>
            </a:fld>
            <a:endParaRPr lang="zh-CN" altLang="en-US"/>
          </a:p>
        </p:txBody>
      </p:sp>
    </p:spTree>
    <p:extLst>
      <p:ext uri="{BB962C8B-B14F-4D97-AF65-F5344CB8AC3E}">
        <p14:creationId xmlns:p14="http://schemas.microsoft.com/office/powerpoint/2010/main" val="130714533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fld id="{39536814-D824-4C75-B553-1EAE7F7B5508}" type="slidenum">
              <a:rPr lang="zh-CN" altLang="en-US" smtClean="0"/>
              <a:t>29</a:t>
            </a:fld>
            <a:endParaRPr lang="zh-CN" altLang="en-US"/>
          </a:p>
        </p:txBody>
      </p:sp>
    </p:spTree>
    <p:extLst>
      <p:ext uri="{BB962C8B-B14F-4D97-AF65-F5344CB8AC3E}">
        <p14:creationId xmlns:p14="http://schemas.microsoft.com/office/powerpoint/2010/main" val="39875560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fld id="{39536814-D824-4C75-B553-1EAE7F7B5508}" type="slidenum">
              <a:rPr lang="zh-CN" altLang="en-US" smtClean="0"/>
              <a:t>3</a:t>
            </a:fld>
            <a:endParaRPr lang="zh-CN" altLang="en-US"/>
          </a:p>
        </p:txBody>
      </p:sp>
    </p:spTree>
    <p:extLst>
      <p:ext uri="{BB962C8B-B14F-4D97-AF65-F5344CB8AC3E}">
        <p14:creationId xmlns:p14="http://schemas.microsoft.com/office/powerpoint/2010/main" val="287351593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fld id="{39536814-D824-4C75-B553-1EAE7F7B5508}" type="slidenum">
              <a:rPr lang="zh-CN" altLang="en-US" smtClean="0"/>
              <a:t>30</a:t>
            </a:fld>
            <a:endParaRPr lang="zh-CN" altLang="en-US"/>
          </a:p>
        </p:txBody>
      </p:sp>
    </p:spTree>
    <p:extLst>
      <p:ext uri="{BB962C8B-B14F-4D97-AF65-F5344CB8AC3E}">
        <p14:creationId xmlns:p14="http://schemas.microsoft.com/office/powerpoint/2010/main" val="401763800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fld id="{39536814-D824-4C75-B553-1EAE7F7B5508}" type="slidenum">
              <a:rPr lang="zh-CN" altLang="en-US" smtClean="0"/>
              <a:t>31</a:t>
            </a:fld>
            <a:endParaRPr lang="zh-CN" altLang="en-US"/>
          </a:p>
        </p:txBody>
      </p:sp>
    </p:spTree>
    <p:extLst>
      <p:ext uri="{BB962C8B-B14F-4D97-AF65-F5344CB8AC3E}">
        <p14:creationId xmlns:p14="http://schemas.microsoft.com/office/powerpoint/2010/main" val="350971563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fld id="{39536814-D824-4C75-B553-1EAE7F7B5508}" type="slidenum">
              <a:rPr lang="zh-CN" altLang="en-US" smtClean="0"/>
              <a:t>32</a:t>
            </a:fld>
            <a:endParaRPr lang="zh-CN" altLang="en-US"/>
          </a:p>
        </p:txBody>
      </p:sp>
    </p:spTree>
    <p:extLst>
      <p:ext uri="{BB962C8B-B14F-4D97-AF65-F5344CB8AC3E}">
        <p14:creationId xmlns:p14="http://schemas.microsoft.com/office/powerpoint/2010/main" val="318232255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fld id="{39536814-D824-4C75-B553-1EAE7F7B5508}" type="slidenum">
              <a:rPr lang="zh-CN" altLang="en-US" smtClean="0"/>
              <a:t>33</a:t>
            </a:fld>
            <a:endParaRPr lang="zh-CN" altLang="en-US"/>
          </a:p>
        </p:txBody>
      </p:sp>
    </p:spTree>
    <p:extLst>
      <p:ext uri="{BB962C8B-B14F-4D97-AF65-F5344CB8AC3E}">
        <p14:creationId xmlns:p14="http://schemas.microsoft.com/office/powerpoint/2010/main" val="250716298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fld id="{39536814-D824-4C75-B553-1EAE7F7B5508}" type="slidenum">
              <a:rPr lang="zh-CN" altLang="en-US" smtClean="0"/>
              <a:t>34</a:t>
            </a:fld>
            <a:endParaRPr lang="zh-CN" altLang="en-US"/>
          </a:p>
        </p:txBody>
      </p:sp>
    </p:spTree>
    <p:extLst>
      <p:ext uri="{BB962C8B-B14F-4D97-AF65-F5344CB8AC3E}">
        <p14:creationId xmlns:p14="http://schemas.microsoft.com/office/powerpoint/2010/main" val="223774214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fld id="{39536814-D824-4C75-B553-1EAE7F7B5508}" type="slidenum">
              <a:rPr lang="zh-CN" altLang="en-US" smtClean="0"/>
              <a:t>35</a:t>
            </a:fld>
            <a:endParaRPr lang="zh-CN" altLang="en-US"/>
          </a:p>
        </p:txBody>
      </p:sp>
    </p:spTree>
    <p:extLst>
      <p:ext uri="{BB962C8B-B14F-4D97-AF65-F5344CB8AC3E}">
        <p14:creationId xmlns:p14="http://schemas.microsoft.com/office/powerpoint/2010/main" val="296678168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fld id="{39536814-D824-4C75-B553-1EAE7F7B5508}" type="slidenum">
              <a:rPr lang="zh-CN" altLang="en-US" smtClean="0"/>
              <a:t>36</a:t>
            </a:fld>
            <a:endParaRPr lang="zh-CN" altLang="en-US"/>
          </a:p>
        </p:txBody>
      </p:sp>
    </p:spTree>
    <p:extLst>
      <p:ext uri="{BB962C8B-B14F-4D97-AF65-F5344CB8AC3E}">
        <p14:creationId xmlns:p14="http://schemas.microsoft.com/office/powerpoint/2010/main" val="159097969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fld id="{39536814-D824-4C75-B553-1EAE7F7B5508}" type="slidenum">
              <a:rPr lang="zh-CN" altLang="en-US" smtClean="0"/>
              <a:t>37</a:t>
            </a:fld>
            <a:endParaRPr lang="zh-CN" altLang="en-US"/>
          </a:p>
        </p:txBody>
      </p:sp>
    </p:spTree>
    <p:extLst>
      <p:ext uri="{BB962C8B-B14F-4D97-AF65-F5344CB8AC3E}">
        <p14:creationId xmlns:p14="http://schemas.microsoft.com/office/powerpoint/2010/main" val="26407063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fld id="{39536814-D824-4C75-B553-1EAE7F7B5508}" type="slidenum">
              <a:rPr lang="zh-CN" altLang="en-US" smtClean="0"/>
              <a:t>38</a:t>
            </a:fld>
            <a:endParaRPr lang="zh-CN" altLang="en-US"/>
          </a:p>
        </p:txBody>
      </p:sp>
    </p:spTree>
    <p:extLst>
      <p:ext uri="{BB962C8B-B14F-4D97-AF65-F5344CB8AC3E}">
        <p14:creationId xmlns:p14="http://schemas.microsoft.com/office/powerpoint/2010/main" val="4467713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与</a:t>
            </a:r>
            <a:r>
              <a:rPr lang="en-US" altLang="zh-CN" dirty="0"/>
              <a:t>CNN</a:t>
            </a:r>
            <a:r>
              <a:rPr lang="zh-CN" altLang="en-US" dirty="0"/>
              <a:t>和</a:t>
            </a:r>
            <a:r>
              <a:rPr lang="en-US" altLang="zh-CN" dirty="0"/>
              <a:t>RNN</a:t>
            </a:r>
            <a:r>
              <a:rPr lang="zh-CN" altLang="en-US" dirty="0"/>
              <a:t>具有统一规整的计算模式相不同</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基于谱的图卷积是最早被提出的，将图的邻接矩阵和度矩阵进行拉普拉斯变化和傅里叶变化进行卷积；</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基于空间域的图卷积是当下应用最多的图卷积模式，基于空间域的图卷积，各个子领域都衍生出了各自的图卷积算法，比如</a:t>
            </a:r>
            <a:r>
              <a:rPr lang="en-US" altLang="zh-CN" dirty="0"/>
              <a:t>NLP</a:t>
            </a:r>
            <a:r>
              <a:rPr lang="zh-CN" altLang="en-US" dirty="0"/>
              <a:t>中对词与句法进行关系树建模，然后把图卷积引入</a:t>
            </a:r>
            <a:r>
              <a:rPr lang="en-US" altLang="zh-CN" dirty="0"/>
              <a:t>NLP</a:t>
            </a:r>
            <a:r>
              <a:rPr lang="zh-CN" altLang="en-US" dirty="0"/>
              <a:t>的深度神经网络中。</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或者是把人体的骨骼和关节点建模成静态图后引入到姿态识别任务中去。注意力机制图卷积是目前最新出现的一种图卷积范式。考虑到目前的加速工作主要针对与中间三种方法，因此我们今天也就着重介绍基于空间域的图卷积方法。</a:t>
            </a:r>
          </a:p>
        </p:txBody>
      </p:sp>
      <p:sp>
        <p:nvSpPr>
          <p:cNvPr id="4" name="灯片编号占位符 3"/>
          <p:cNvSpPr>
            <a:spLocks noGrp="1"/>
          </p:cNvSpPr>
          <p:nvPr>
            <p:ph type="sldNum" sz="quarter" idx="5"/>
          </p:nvPr>
        </p:nvSpPr>
        <p:spPr/>
        <p:txBody>
          <a:bodyPr/>
          <a:lstStyle/>
          <a:p>
            <a:fld id="{39536814-D824-4C75-B553-1EAE7F7B5508}" type="slidenum">
              <a:rPr lang="zh-CN" altLang="en-US" smtClean="0"/>
              <a:t>4</a:t>
            </a:fld>
            <a:endParaRPr lang="zh-CN" altLang="en-US"/>
          </a:p>
        </p:txBody>
      </p:sp>
    </p:spTree>
    <p:extLst>
      <p:ext uri="{BB962C8B-B14F-4D97-AF65-F5344CB8AC3E}">
        <p14:creationId xmlns:p14="http://schemas.microsoft.com/office/powerpoint/2010/main" val="30267482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fld id="{39536814-D824-4C75-B553-1EAE7F7B5508}" type="slidenum">
              <a:rPr lang="zh-CN" altLang="en-US" smtClean="0"/>
              <a:t>5</a:t>
            </a:fld>
            <a:endParaRPr lang="zh-CN" altLang="en-US"/>
          </a:p>
        </p:txBody>
      </p:sp>
    </p:spTree>
    <p:extLst>
      <p:ext uri="{BB962C8B-B14F-4D97-AF65-F5344CB8AC3E}">
        <p14:creationId xmlns:p14="http://schemas.microsoft.com/office/powerpoint/2010/main" val="14555224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fld id="{39536814-D824-4C75-B553-1EAE7F7B5508}" type="slidenum">
              <a:rPr lang="zh-CN" altLang="en-US" smtClean="0"/>
              <a:t>6</a:t>
            </a:fld>
            <a:endParaRPr lang="zh-CN" altLang="en-US"/>
          </a:p>
        </p:txBody>
      </p:sp>
    </p:spTree>
    <p:extLst>
      <p:ext uri="{BB962C8B-B14F-4D97-AF65-F5344CB8AC3E}">
        <p14:creationId xmlns:p14="http://schemas.microsoft.com/office/powerpoint/2010/main" val="37353958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fld id="{39536814-D824-4C75-B553-1EAE7F7B5508}" type="slidenum">
              <a:rPr lang="zh-CN" altLang="en-US" smtClean="0"/>
              <a:t>7</a:t>
            </a:fld>
            <a:endParaRPr lang="zh-CN" altLang="en-US"/>
          </a:p>
        </p:txBody>
      </p:sp>
    </p:spTree>
    <p:extLst>
      <p:ext uri="{BB962C8B-B14F-4D97-AF65-F5344CB8AC3E}">
        <p14:creationId xmlns:p14="http://schemas.microsoft.com/office/powerpoint/2010/main" val="31863506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fld id="{39536814-D824-4C75-B553-1EAE7F7B5508}" type="slidenum">
              <a:rPr lang="zh-CN" altLang="en-US" smtClean="0"/>
              <a:t>8</a:t>
            </a:fld>
            <a:endParaRPr lang="zh-CN" altLang="en-US"/>
          </a:p>
        </p:txBody>
      </p:sp>
    </p:spTree>
    <p:extLst>
      <p:ext uri="{BB962C8B-B14F-4D97-AF65-F5344CB8AC3E}">
        <p14:creationId xmlns:p14="http://schemas.microsoft.com/office/powerpoint/2010/main" val="4904762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fld id="{39536814-D824-4C75-B553-1EAE7F7B5508}" type="slidenum">
              <a:rPr lang="zh-CN" altLang="en-US" smtClean="0"/>
              <a:t>9</a:t>
            </a:fld>
            <a:endParaRPr lang="zh-CN" altLang="en-US"/>
          </a:p>
        </p:txBody>
      </p:sp>
    </p:spTree>
    <p:extLst>
      <p:ext uri="{BB962C8B-B14F-4D97-AF65-F5344CB8AC3E}">
        <p14:creationId xmlns:p14="http://schemas.microsoft.com/office/powerpoint/2010/main" val="1067533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3075" name="Rectangle 3"/>
          <p:cNvSpPr>
            <a:spLocks noGrp="1" noChangeArrowheads="1"/>
          </p:cNvSpPr>
          <p:nvPr>
            <p:ph type="ctrTitle"/>
          </p:nvPr>
        </p:nvSpPr>
        <p:spPr>
          <a:xfrm>
            <a:off x="914400" y="2130426"/>
            <a:ext cx="10363200" cy="1470025"/>
          </a:xfrm>
        </p:spPr>
        <p:txBody>
          <a:bodyPr/>
          <a:lstStyle>
            <a:lvl1pPr>
              <a:defRPr sz="4400" baseline="0">
                <a:solidFill>
                  <a:schemeClr val="tx1"/>
                </a:solidFill>
                <a:latin typeface="Times New Roman" pitchFamily="18" charset="0"/>
                <a:ea typeface="隶书" pitchFamily="49" charset="-122"/>
              </a:defRPr>
            </a:lvl1pPr>
          </a:lstStyle>
          <a:p>
            <a:r>
              <a:rPr lang="zh-CN" altLang="en-US"/>
              <a:t>单击此处编辑母版标题样式</a:t>
            </a:r>
            <a:endParaRPr lang="zh-CN" altLang="en-US" dirty="0"/>
          </a:p>
        </p:txBody>
      </p:sp>
      <p:sp>
        <p:nvSpPr>
          <p:cNvPr id="3076" name="Rectangle 4"/>
          <p:cNvSpPr>
            <a:spLocks noGrp="1" noChangeArrowheads="1"/>
          </p:cNvSpPr>
          <p:nvPr>
            <p:ph type="subTitle" idx="1"/>
          </p:nvPr>
        </p:nvSpPr>
        <p:spPr>
          <a:xfrm>
            <a:off x="1828800" y="3886200"/>
            <a:ext cx="8534400" cy="1752600"/>
          </a:xfrm>
        </p:spPr>
        <p:txBody>
          <a:bodyPr/>
          <a:lstStyle>
            <a:lvl1pPr marL="0" indent="0" algn="ctr">
              <a:buFontTx/>
              <a:buNone/>
              <a:defRPr baseline="0">
                <a:solidFill>
                  <a:schemeClr val="tx1"/>
                </a:solidFill>
                <a:latin typeface="Times New Roman" pitchFamily="18" charset="0"/>
                <a:ea typeface="宋体" pitchFamily="2" charset="-122"/>
              </a:defRPr>
            </a:lvl1pPr>
          </a:lstStyle>
          <a:p>
            <a:r>
              <a:rPr lang="zh-CN" altLang="en-US"/>
              <a:t>单击此处编辑母版副标题样式</a:t>
            </a:r>
            <a:endParaRPr lang="zh-CN" altLang="en-US" dirty="0"/>
          </a:p>
        </p:txBody>
      </p:sp>
      <p:sp>
        <p:nvSpPr>
          <p:cNvPr id="4" name="Rectangle 5"/>
          <p:cNvSpPr>
            <a:spLocks noGrp="1" noChangeArrowheads="1"/>
          </p:cNvSpPr>
          <p:nvPr>
            <p:ph type="dt" sz="half" idx="10"/>
          </p:nvPr>
        </p:nvSpPr>
        <p:spPr bwMode="auto">
          <a:xfrm>
            <a:off x="609600" y="6481142"/>
            <a:ext cx="28448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eaLnBrk="0" hangingPunct="0">
              <a:defRPr sz="1400" baseline="0" smtClean="0">
                <a:solidFill>
                  <a:schemeClr val="tx1"/>
                </a:solidFill>
                <a:latin typeface="Times New Roman" pitchFamily="18" charset="0"/>
                <a:ea typeface="+mn-ea"/>
              </a:defRPr>
            </a:lvl1pPr>
          </a:lstStyle>
          <a:p>
            <a:fld id="{7BF848B7-73DC-4AD7-BD1B-EAECB32EB00A}" type="datetimeFigureOut">
              <a:rPr lang="zh-CN" altLang="en-US" smtClean="0"/>
              <a:pPr/>
              <a:t>2021/5/17</a:t>
            </a:fld>
            <a:endParaRPr lang="zh-CN" altLang="en-US"/>
          </a:p>
        </p:txBody>
      </p:sp>
      <p:sp>
        <p:nvSpPr>
          <p:cNvPr id="5" name="Rectangle 6"/>
          <p:cNvSpPr>
            <a:spLocks noGrp="1" noChangeArrowheads="1"/>
          </p:cNvSpPr>
          <p:nvPr>
            <p:ph type="ftr" sz="quarter" idx="11"/>
          </p:nvPr>
        </p:nvSpPr>
        <p:spPr bwMode="auto">
          <a:xfrm>
            <a:off x="4165600" y="6481142"/>
            <a:ext cx="38608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eaLnBrk="0" hangingPunct="0">
              <a:defRPr sz="1400" baseline="0" smtClean="0">
                <a:solidFill>
                  <a:schemeClr val="tx1"/>
                </a:solidFill>
                <a:latin typeface="Times New Roman" pitchFamily="18" charset="0"/>
                <a:ea typeface="+mn-ea"/>
              </a:defRPr>
            </a:lvl1pPr>
          </a:lstStyle>
          <a:p>
            <a:endParaRPr lang="zh-CN" altLang="en-US"/>
          </a:p>
        </p:txBody>
      </p:sp>
      <p:sp>
        <p:nvSpPr>
          <p:cNvPr id="6" name="Rectangle 7"/>
          <p:cNvSpPr>
            <a:spLocks noGrp="1" noChangeArrowheads="1"/>
          </p:cNvSpPr>
          <p:nvPr>
            <p:ph type="sldNum" sz="quarter" idx="12"/>
          </p:nvPr>
        </p:nvSpPr>
        <p:spPr>
          <a:xfrm>
            <a:off x="8737600" y="6381328"/>
            <a:ext cx="2844800" cy="476250"/>
          </a:xfrm>
        </p:spPr>
        <p:txBody>
          <a:bodyPr/>
          <a:lstStyle>
            <a:lvl1pPr>
              <a:defRPr sz="1400" baseline="0" smtClean="0">
                <a:solidFill>
                  <a:schemeClr val="tx1"/>
                </a:solidFill>
                <a:latin typeface="Times New Roman" pitchFamily="18" charset="0"/>
              </a:defRPr>
            </a:lvl1pPr>
          </a:lstStyle>
          <a:p>
            <a:fld id="{A8AF137C-4885-4C0F-B5B5-B257ACD5C8F4}" type="slidenum">
              <a:rPr lang="zh-CN" altLang="en-US" smtClean="0"/>
              <a:pPr/>
              <a:t>‹#›</a:t>
            </a:fld>
            <a:endParaRPr lang="zh-CN" altLang="en-US"/>
          </a:p>
        </p:txBody>
      </p:sp>
    </p:spTree>
    <p:extLst>
      <p:ext uri="{BB962C8B-B14F-4D97-AF65-F5344CB8AC3E}">
        <p14:creationId xmlns:p14="http://schemas.microsoft.com/office/powerpoint/2010/main" val="17375910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9" name="Content Placeholder 7"/>
          <p:cNvSpPr>
            <a:spLocks noGrp="1"/>
          </p:cNvSpPr>
          <p:nvPr>
            <p:ph sz="quarter" idx="13"/>
          </p:nvPr>
        </p:nvSpPr>
        <p:spPr>
          <a:xfrm>
            <a:off x="655368" y="-17162"/>
            <a:ext cx="4641897" cy="339383"/>
          </a:xfrm>
        </p:spPr>
        <p:txBody>
          <a:bodyPr>
            <a:noAutofit/>
          </a:bodyPr>
          <a:lstStyle>
            <a:lvl1pPr marL="0" indent="0">
              <a:buNone/>
              <a:defRPr sz="1800" b="1">
                <a:solidFill>
                  <a:srgbClr val="FFFF00"/>
                </a:solidFill>
                <a:latin typeface="Times New Roman" pitchFamily="18" charset="0"/>
                <a:ea typeface="黑体" pitchFamily="49" charset="-122"/>
                <a:cs typeface="Times New Roman" pitchFamily="18" charset="0"/>
              </a:defRPr>
            </a:lvl1pPr>
          </a:lstStyle>
          <a:p>
            <a:pPr lvl="0"/>
            <a:r>
              <a:rPr lang="zh-CN" altLang="en-US"/>
              <a:t>单击此处编辑母版文本样式</a:t>
            </a:r>
          </a:p>
        </p:txBody>
      </p:sp>
      <p:sp>
        <p:nvSpPr>
          <p:cNvPr id="6" name="Date Placeholder 4"/>
          <p:cNvSpPr>
            <a:spLocks noGrp="1"/>
          </p:cNvSpPr>
          <p:nvPr>
            <p:ph type="dt" sz="half" idx="14"/>
          </p:nvPr>
        </p:nvSpPr>
        <p:spPr>
          <a:xfrm>
            <a:off x="10584" y="6565900"/>
            <a:ext cx="2844800" cy="292100"/>
          </a:xfrm>
          <a:prstGeom prst="rect">
            <a:avLst/>
          </a:prstGeom>
        </p:spPr>
        <p:txBody>
          <a:bodyPr/>
          <a:lstStyle>
            <a:lvl1pPr>
              <a:defRPr/>
            </a:lvl1pPr>
          </a:lstStyle>
          <a:p>
            <a:fld id="{530820CF-B880-4189-942D-D702A7CBA730}" type="datetimeFigureOut">
              <a:rPr lang="zh-CN" altLang="en-US" smtClean="0">
                <a:solidFill>
                  <a:prstClr val="black"/>
                </a:solidFill>
              </a:rPr>
              <a:pPr/>
              <a:t>2021/5/17</a:t>
            </a:fld>
            <a:endParaRPr lang="zh-CN" altLang="en-US">
              <a:solidFill>
                <a:prstClr val="black"/>
              </a:solidFill>
            </a:endParaRPr>
          </a:p>
        </p:txBody>
      </p:sp>
      <p:sp>
        <p:nvSpPr>
          <p:cNvPr id="7" name="Footer Placeholder 5"/>
          <p:cNvSpPr>
            <a:spLocks noGrp="1"/>
          </p:cNvSpPr>
          <p:nvPr>
            <p:ph type="ftr" sz="quarter" idx="15"/>
          </p:nvPr>
        </p:nvSpPr>
        <p:spPr/>
        <p:txBody>
          <a:bodyPr/>
          <a:lstStyle>
            <a:lvl1pPr>
              <a:defRPr smtClean="0">
                <a:ea typeface="MS PGothic" pitchFamily="34" charset="-128"/>
              </a:defRPr>
            </a:lvl1pPr>
          </a:lstStyle>
          <a:p>
            <a:endParaRPr lang="zh-CN" altLang="en-US">
              <a:solidFill>
                <a:prstClr val="white"/>
              </a:solidFill>
            </a:endParaRPr>
          </a:p>
        </p:txBody>
      </p:sp>
      <p:sp>
        <p:nvSpPr>
          <p:cNvPr id="8" name="Slide Number Placeholder 6"/>
          <p:cNvSpPr>
            <a:spLocks noGrp="1"/>
          </p:cNvSpPr>
          <p:nvPr>
            <p:ph type="sldNum" sz="quarter" idx="16"/>
          </p:nvPr>
        </p:nvSpPr>
        <p:spPr/>
        <p:txBody>
          <a:bodyPr/>
          <a:lstStyle>
            <a:lvl1pPr>
              <a:defRPr smtClean="0"/>
            </a:lvl1pPr>
          </a:lstStyle>
          <a:p>
            <a:fld id="{0C913308-F349-4B6D-A68A-DD1791B4A57B}" type="slidenum">
              <a:rPr lang="zh-CN" altLang="en-US">
                <a:solidFill>
                  <a:prstClr val="white"/>
                </a:solidFill>
              </a:rPr>
              <a:pPr/>
              <a:t>‹#›</a:t>
            </a:fld>
            <a:endParaRPr lang="zh-CN" altLang="en-US">
              <a:solidFill>
                <a:prstClr val="white"/>
              </a:solidFill>
            </a:endParaRPr>
          </a:p>
        </p:txBody>
      </p:sp>
    </p:spTree>
    <p:extLst>
      <p:ext uri="{BB962C8B-B14F-4D97-AF65-F5344CB8AC3E}">
        <p14:creationId xmlns:p14="http://schemas.microsoft.com/office/powerpoint/2010/main" val="3428090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CN" altLang="en-US"/>
              <a:t>单击此处编辑母版标题样式</a:t>
            </a:r>
            <a:endParaRPr lang="en-US"/>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11" name="Content Placeholder 7"/>
          <p:cNvSpPr>
            <a:spLocks noGrp="1"/>
          </p:cNvSpPr>
          <p:nvPr>
            <p:ph sz="quarter" idx="13"/>
          </p:nvPr>
        </p:nvSpPr>
        <p:spPr>
          <a:xfrm>
            <a:off x="655368" y="-17162"/>
            <a:ext cx="4641897" cy="339383"/>
          </a:xfrm>
        </p:spPr>
        <p:txBody>
          <a:bodyPr>
            <a:noAutofit/>
          </a:bodyPr>
          <a:lstStyle>
            <a:lvl1pPr marL="0" indent="0">
              <a:buNone/>
              <a:defRPr sz="1800" b="1">
                <a:solidFill>
                  <a:srgbClr val="FFFF00"/>
                </a:solidFill>
                <a:latin typeface="Times New Roman" pitchFamily="18" charset="0"/>
                <a:ea typeface="黑体" pitchFamily="49" charset="-122"/>
                <a:cs typeface="Times New Roman" pitchFamily="18" charset="0"/>
              </a:defRPr>
            </a:lvl1pPr>
          </a:lstStyle>
          <a:p>
            <a:pPr lvl="0"/>
            <a:r>
              <a:rPr lang="zh-CN" altLang="en-US"/>
              <a:t>单击此处编辑母版文本样式</a:t>
            </a:r>
          </a:p>
        </p:txBody>
      </p:sp>
      <p:sp>
        <p:nvSpPr>
          <p:cNvPr id="8" name="Date Placeholder 6"/>
          <p:cNvSpPr>
            <a:spLocks noGrp="1"/>
          </p:cNvSpPr>
          <p:nvPr>
            <p:ph type="dt" sz="half" idx="14"/>
          </p:nvPr>
        </p:nvSpPr>
        <p:spPr>
          <a:xfrm>
            <a:off x="10584" y="6565900"/>
            <a:ext cx="2844800" cy="292100"/>
          </a:xfrm>
          <a:prstGeom prst="rect">
            <a:avLst/>
          </a:prstGeom>
        </p:spPr>
        <p:txBody>
          <a:bodyPr/>
          <a:lstStyle>
            <a:lvl1pPr>
              <a:defRPr/>
            </a:lvl1pPr>
          </a:lstStyle>
          <a:p>
            <a:fld id="{530820CF-B880-4189-942D-D702A7CBA730}" type="datetimeFigureOut">
              <a:rPr lang="zh-CN" altLang="en-US" smtClean="0">
                <a:solidFill>
                  <a:prstClr val="black"/>
                </a:solidFill>
              </a:rPr>
              <a:pPr/>
              <a:t>2021/5/17</a:t>
            </a:fld>
            <a:endParaRPr lang="zh-CN" altLang="en-US">
              <a:solidFill>
                <a:prstClr val="black"/>
              </a:solidFill>
            </a:endParaRPr>
          </a:p>
        </p:txBody>
      </p:sp>
      <p:sp>
        <p:nvSpPr>
          <p:cNvPr id="9" name="Footer Placeholder 7"/>
          <p:cNvSpPr>
            <a:spLocks noGrp="1"/>
          </p:cNvSpPr>
          <p:nvPr>
            <p:ph type="ftr" sz="quarter" idx="15"/>
          </p:nvPr>
        </p:nvSpPr>
        <p:spPr/>
        <p:txBody>
          <a:bodyPr/>
          <a:lstStyle>
            <a:lvl1pPr>
              <a:defRPr smtClean="0">
                <a:ea typeface="MS PGothic" pitchFamily="34" charset="-128"/>
              </a:defRPr>
            </a:lvl1pPr>
          </a:lstStyle>
          <a:p>
            <a:endParaRPr lang="zh-CN" altLang="en-US">
              <a:solidFill>
                <a:prstClr val="white"/>
              </a:solidFill>
            </a:endParaRPr>
          </a:p>
        </p:txBody>
      </p:sp>
      <p:sp>
        <p:nvSpPr>
          <p:cNvPr id="10" name="Slide Number Placeholder 8"/>
          <p:cNvSpPr>
            <a:spLocks noGrp="1"/>
          </p:cNvSpPr>
          <p:nvPr>
            <p:ph type="sldNum" sz="quarter" idx="16"/>
          </p:nvPr>
        </p:nvSpPr>
        <p:spPr/>
        <p:txBody>
          <a:bodyPr/>
          <a:lstStyle>
            <a:lvl1pPr>
              <a:defRPr smtClean="0"/>
            </a:lvl1pPr>
          </a:lstStyle>
          <a:p>
            <a:fld id="{0C913308-F349-4B6D-A68A-DD1791B4A57B}" type="slidenum">
              <a:rPr lang="zh-CN" altLang="en-US">
                <a:solidFill>
                  <a:prstClr val="white"/>
                </a:solidFill>
              </a:rPr>
              <a:pPr/>
              <a:t>‹#›</a:t>
            </a:fld>
            <a:endParaRPr lang="zh-CN" altLang="en-US">
              <a:solidFill>
                <a:prstClr val="white"/>
              </a:solidFill>
            </a:endParaRPr>
          </a:p>
        </p:txBody>
      </p:sp>
    </p:spTree>
    <p:extLst>
      <p:ext uri="{BB962C8B-B14F-4D97-AF65-F5344CB8AC3E}">
        <p14:creationId xmlns:p14="http://schemas.microsoft.com/office/powerpoint/2010/main" val="32854625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a:p>
        </p:txBody>
      </p:sp>
      <p:sp>
        <p:nvSpPr>
          <p:cNvPr id="3" name="Date Placeholder 2"/>
          <p:cNvSpPr>
            <a:spLocks noGrp="1"/>
          </p:cNvSpPr>
          <p:nvPr>
            <p:ph type="dt" sz="half" idx="10"/>
          </p:nvPr>
        </p:nvSpPr>
        <p:spPr>
          <a:xfrm>
            <a:off x="10584" y="6565900"/>
            <a:ext cx="2844800" cy="292100"/>
          </a:xfrm>
          <a:prstGeom prst="rect">
            <a:avLst/>
          </a:prstGeom>
        </p:spPr>
        <p:txBody>
          <a:bodyPr/>
          <a:lstStyle>
            <a:lvl1pPr>
              <a:defRPr/>
            </a:lvl1pPr>
          </a:lstStyle>
          <a:p>
            <a:fld id="{530820CF-B880-4189-942D-D702A7CBA730}" type="datetimeFigureOut">
              <a:rPr lang="zh-CN" altLang="en-US" smtClean="0">
                <a:solidFill>
                  <a:prstClr val="black"/>
                </a:solidFill>
              </a:rPr>
              <a:pPr/>
              <a:t>2021/5/17</a:t>
            </a:fld>
            <a:endParaRPr lang="zh-CN" altLang="en-US">
              <a:solidFill>
                <a:prstClr val="black"/>
              </a:solidFill>
            </a:endParaRPr>
          </a:p>
        </p:txBody>
      </p:sp>
      <p:sp>
        <p:nvSpPr>
          <p:cNvPr id="4" name="Footer Placeholder 3"/>
          <p:cNvSpPr>
            <a:spLocks noGrp="1"/>
          </p:cNvSpPr>
          <p:nvPr>
            <p:ph type="ftr" sz="quarter" idx="11"/>
          </p:nvPr>
        </p:nvSpPr>
        <p:spPr/>
        <p:txBody>
          <a:bodyPr/>
          <a:lstStyle>
            <a:lvl1pPr>
              <a:defRPr smtClean="0">
                <a:ea typeface="MS PGothic" pitchFamily="34" charset="-128"/>
              </a:defRPr>
            </a:lvl1pPr>
          </a:lstStyle>
          <a:p>
            <a:endParaRPr lang="zh-CN" altLang="en-US">
              <a:solidFill>
                <a:prstClr val="white"/>
              </a:solidFill>
            </a:endParaRPr>
          </a:p>
        </p:txBody>
      </p:sp>
      <p:sp>
        <p:nvSpPr>
          <p:cNvPr id="5" name="Slide Number Placeholder 4"/>
          <p:cNvSpPr>
            <a:spLocks noGrp="1"/>
          </p:cNvSpPr>
          <p:nvPr>
            <p:ph type="sldNum" sz="quarter" idx="12"/>
          </p:nvPr>
        </p:nvSpPr>
        <p:spPr/>
        <p:txBody>
          <a:bodyPr/>
          <a:lstStyle>
            <a:lvl1pPr>
              <a:defRPr smtClean="0"/>
            </a:lvl1pPr>
          </a:lstStyle>
          <a:p>
            <a:fld id="{0C913308-F349-4B6D-A68A-DD1791B4A57B}" type="slidenum">
              <a:rPr lang="zh-CN" altLang="en-US">
                <a:solidFill>
                  <a:prstClr val="white"/>
                </a:solidFill>
              </a:rPr>
              <a:pPr/>
              <a:t>‹#›</a:t>
            </a:fld>
            <a:endParaRPr lang="zh-CN" altLang="en-US">
              <a:solidFill>
                <a:prstClr val="white"/>
              </a:solidFill>
            </a:endParaRPr>
          </a:p>
        </p:txBody>
      </p:sp>
    </p:spTree>
    <p:extLst>
      <p:ext uri="{BB962C8B-B14F-4D97-AF65-F5344CB8AC3E}">
        <p14:creationId xmlns:p14="http://schemas.microsoft.com/office/powerpoint/2010/main" val="207047017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空白">
    <p:spTree>
      <p:nvGrpSpPr>
        <p:cNvPr id="1" name=""/>
        <p:cNvGrpSpPr/>
        <p:nvPr/>
      </p:nvGrpSpPr>
      <p:grpSpPr>
        <a:xfrm>
          <a:off x="0" y="0"/>
          <a:ext cx="0" cy="0"/>
          <a:chOff x="0" y="0"/>
          <a:chExt cx="0" cy="0"/>
        </a:xfrm>
      </p:grpSpPr>
      <p:sp>
        <p:nvSpPr>
          <p:cNvPr id="5" name="Title 1"/>
          <p:cNvSpPr>
            <a:spLocks noGrp="1"/>
          </p:cNvSpPr>
          <p:nvPr>
            <p:ph type="title"/>
          </p:nvPr>
        </p:nvSpPr>
        <p:spPr>
          <a:xfrm>
            <a:off x="609600" y="339383"/>
            <a:ext cx="9355661" cy="827570"/>
          </a:xfrm>
        </p:spPr>
        <p:txBody>
          <a:bodyPr/>
          <a:lstStyle/>
          <a:p>
            <a:r>
              <a:rPr lang="zh-CN" altLang="en-US"/>
              <a:t>单击此处编辑母版标题样式</a:t>
            </a:r>
            <a:endParaRPr lang="en-US" dirty="0"/>
          </a:p>
        </p:txBody>
      </p:sp>
      <p:sp>
        <p:nvSpPr>
          <p:cNvPr id="7" name="Content Placeholder 7"/>
          <p:cNvSpPr>
            <a:spLocks noGrp="1"/>
          </p:cNvSpPr>
          <p:nvPr>
            <p:ph sz="quarter" idx="13"/>
          </p:nvPr>
        </p:nvSpPr>
        <p:spPr>
          <a:xfrm>
            <a:off x="655368" y="-17162"/>
            <a:ext cx="4641897" cy="339383"/>
          </a:xfrm>
        </p:spPr>
        <p:txBody>
          <a:bodyPr>
            <a:noAutofit/>
          </a:bodyPr>
          <a:lstStyle>
            <a:lvl1pPr marL="0" indent="0">
              <a:buNone/>
              <a:defRPr sz="1800" b="1">
                <a:solidFill>
                  <a:srgbClr val="FFFF00"/>
                </a:solidFill>
                <a:latin typeface="Times New Roman" pitchFamily="18" charset="0"/>
                <a:ea typeface="黑体" pitchFamily="49" charset="-122"/>
                <a:cs typeface="Times New Roman" pitchFamily="18" charset="0"/>
              </a:defRPr>
            </a:lvl1pPr>
          </a:lstStyle>
          <a:p>
            <a:pPr lvl="0"/>
            <a:r>
              <a:rPr lang="zh-CN" altLang="en-US"/>
              <a:t>单击此处编辑母版文本样式</a:t>
            </a:r>
          </a:p>
        </p:txBody>
      </p:sp>
      <p:sp>
        <p:nvSpPr>
          <p:cNvPr id="4" name="Date Placeholder 1"/>
          <p:cNvSpPr>
            <a:spLocks noGrp="1"/>
          </p:cNvSpPr>
          <p:nvPr>
            <p:ph type="dt" sz="half" idx="14"/>
          </p:nvPr>
        </p:nvSpPr>
        <p:spPr>
          <a:xfrm>
            <a:off x="10584" y="6565900"/>
            <a:ext cx="2844800" cy="292100"/>
          </a:xfrm>
          <a:prstGeom prst="rect">
            <a:avLst/>
          </a:prstGeom>
        </p:spPr>
        <p:txBody>
          <a:bodyPr/>
          <a:lstStyle>
            <a:lvl1pPr>
              <a:defRPr/>
            </a:lvl1pPr>
          </a:lstStyle>
          <a:p>
            <a:fld id="{530820CF-B880-4189-942D-D702A7CBA730}" type="datetimeFigureOut">
              <a:rPr lang="zh-CN" altLang="en-US" smtClean="0">
                <a:solidFill>
                  <a:prstClr val="black"/>
                </a:solidFill>
              </a:rPr>
              <a:pPr/>
              <a:t>2021/5/17</a:t>
            </a:fld>
            <a:endParaRPr lang="zh-CN" altLang="en-US">
              <a:solidFill>
                <a:prstClr val="black"/>
              </a:solidFill>
            </a:endParaRPr>
          </a:p>
        </p:txBody>
      </p:sp>
      <p:sp>
        <p:nvSpPr>
          <p:cNvPr id="6" name="Footer Placeholder 2"/>
          <p:cNvSpPr>
            <a:spLocks noGrp="1"/>
          </p:cNvSpPr>
          <p:nvPr>
            <p:ph type="ftr" sz="quarter" idx="15"/>
          </p:nvPr>
        </p:nvSpPr>
        <p:spPr/>
        <p:txBody>
          <a:bodyPr/>
          <a:lstStyle>
            <a:lvl1pPr>
              <a:defRPr smtClean="0">
                <a:ea typeface="MS PGothic" pitchFamily="34" charset="-128"/>
              </a:defRPr>
            </a:lvl1pPr>
          </a:lstStyle>
          <a:p>
            <a:endParaRPr lang="zh-CN" altLang="en-US">
              <a:solidFill>
                <a:prstClr val="white"/>
              </a:solidFill>
            </a:endParaRPr>
          </a:p>
        </p:txBody>
      </p:sp>
      <p:sp>
        <p:nvSpPr>
          <p:cNvPr id="8" name="Slide Number Placeholder 3"/>
          <p:cNvSpPr>
            <a:spLocks noGrp="1"/>
          </p:cNvSpPr>
          <p:nvPr>
            <p:ph type="sldNum" sz="quarter" idx="16"/>
          </p:nvPr>
        </p:nvSpPr>
        <p:spPr/>
        <p:txBody>
          <a:bodyPr/>
          <a:lstStyle>
            <a:lvl1pPr>
              <a:defRPr smtClean="0"/>
            </a:lvl1pPr>
          </a:lstStyle>
          <a:p>
            <a:fld id="{0C913308-F349-4B6D-A68A-DD1791B4A57B}" type="slidenum">
              <a:rPr lang="zh-CN" altLang="en-US">
                <a:solidFill>
                  <a:prstClr val="white"/>
                </a:solidFill>
              </a:rPr>
              <a:pPr/>
              <a:t>‹#›</a:t>
            </a:fld>
            <a:endParaRPr lang="zh-CN" altLang="en-US">
              <a:solidFill>
                <a:prstClr val="white"/>
              </a:solidFill>
            </a:endParaRPr>
          </a:p>
        </p:txBody>
      </p:sp>
    </p:spTree>
    <p:extLst>
      <p:ext uri="{BB962C8B-B14F-4D97-AF65-F5344CB8AC3E}">
        <p14:creationId xmlns:p14="http://schemas.microsoft.com/office/powerpoint/2010/main" val="122535755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内容与标题">
    <p:spTree>
      <p:nvGrpSpPr>
        <p:cNvPr id="1" name=""/>
        <p:cNvGrpSpPr/>
        <p:nvPr/>
      </p:nvGrpSpPr>
      <p:grpSpPr>
        <a:xfrm>
          <a:off x="0" y="0"/>
          <a:ext cx="0" cy="0"/>
          <a:chOff x="0" y="0"/>
          <a:chExt cx="0" cy="0"/>
        </a:xfrm>
      </p:grpSpPr>
      <p:sp>
        <p:nvSpPr>
          <p:cNvPr id="6" name="Title 1"/>
          <p:cNvSpPr txBox="1">
            <a:spLocks/>
          </p:cNvSpPr>
          <p:nvPr/>
        </p:nvSpPr>
        <p:spPr>
          <a:xfrm>
            <a:off x="609600" y="339725"/>
            <a:ext cx="9355667" cy="827088"/>
          </a:xfrm>
          <a:prstGeom prst="rect">
            <a:avLst/>
          </a:prstGeom>
        </p:spPr>
        <p:txBody>
          <a:bodyPr anchor="ctr">
            <a:normAutofit/>
          </a:bodyPr>
          <a:lstStyle>
            <a:lvl1pPr algn="l" defTabSz="457200" rtl="0" eaLnBrk="1" latinLnBrk="0" hangingPunct="1">
              <a:spcBef>
                <a:spcPct val="0"/>
              </a:spcBef>
              <a:buNone/>
              <a:defRPr sz="3600" kern="1200">
                <a:solidFill>
                  <a:schemeClr val="bg1"/>
                </a:solidFill>
                <a:latin typeface="Times New Roman"/>
                <a:ea typeface="华文中宋"/>
                <a:cs typeface="Times New Roman"/>
              </a:defRPr>
            </a:lvl1pPr>
          </a:lstStyle>
          <a:p>
            <a:pPr>
              <a:defRPr/>
            </a:pPr>
            <a:r>
              <a:rPr lang="en-US" sz="3600" dirty="0">
                <a:solidFill>
                  <a:prstClr val="white"/>
                </a:solidFill>
              </a:rPr>
              <a:t>Click to edit Master title style</a:t>
            </a:r>
          </a:p>
        </p:txBody>
      </p:sp>
      <p:sp>
        <p:nvSpPr>
          <p:cNvPr id="2" name="Title 1"/>
          <p:cNvSpPr>
            <a:spLocks noGrp="1"/>
          </p:cNvSpPr>
          <p:nvPr>
            <p:ph type="title"/>
          </p:nvPr>
        </p:nvSpPr>
        <p:spPr>
          <a:xfrm>
            <a:off x="609601" y="1319876"/>
            <a:ext cx="4011084" cy="1162050"/>
          </a:xfrm>
        </p:spPr>
        <p:txBody>
          <a:bodyPr anchor="b"/>
          <a:lstStyle>
            <a:lvl1pPr algn="l">
              <a:defRPr sz="2000" b="1"/>
            </a:lvl1pPr>
          </a:lstStyle>
          <a:p>
            <a:r>
              <a:rPr lang="zh-CN" altLang="en-US"/>
              <a:t>单击此处编辑母版标题样式</a:t>
            </a:r>
            <a:endParaRPr lang="en-US" dirty="0"/>
          </a:p>
        </p:txBody>
      </p:sp>
      <p:sp>
        <p:nvSpPr>
          <p:cNvPr id="3" name="Content Placeholder 2"/>
          <p:cNvSpPr>
            <a:spLocks noGrp="1"/>
          </p:cNvSpPr>
          <p:nvPr>
            <p:ph idx="1"/>
          </p:nvPr>
        </p:nvSpPr>
        <p:spPr>
          <a:xfrm>
            <a:off x="4766733" y="1329984"/>
            <a:ext cx="6815667" cy="4796179"/>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Text Placeholder 3"/>
          <p:cNvSpPr>
            <a:spLocks noGrp="1"/>
          </p:cNvSpPr>
          <p:nvPr>
            <p:ph type="body" sz="half" idx="2"/>
          </p:nvPr>
        </p:nvSpPr>
        <p:spPr>
          <a:xfrm>
            <a:off x="609601" y="2617066"/>
            <a:ext cx="4011084" cy="35090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10" name="Content Placeholder 7"/>
          <p:cNvSpPr>
            <a:spLocks noGrp="1"/>
          </p:cNvSpPr>
          <p:nvPr>
            <p:ph sz="quarter" idx="13"/>
          </p:nvPr>
        </p:nvSpPr>
        <p:spPr>
          <a:xfrm>
            <a:off x="655368" y="-17162"/>
            <a:ext cx="4641897" cy="339383"/>
          </a:xfrm>
        </p:spPr>
        <p:txBody>
          <a:bodyPr>
            <a:noAutofit/>
          </a:bodyPr>
          <a:lstStyle>
            <a:lvl1pPr marL="0" indent="0">
              <a:buNone/>
              <a:defRPr sz="1800" b="1">
                <a:solidFill>
                  <a:srgbClr val="FFFF00"/>
                </a:solidFill>
                <a:latin typeface="Times New Roman"/>
                <a:ea typeface="黑体"/>
                <a:cs typeface="Times New Roman"/>
              </a:defRPr>
            </a:lvl1pPr>
          </a:lstStyle>
          <a:p>
            <a:pPr lvl="0"/>
            <a:r>
              <a:rPr lang="zh-CN" altLang="en-US"/>
              <a:t>单击此处编辑母版文本样式</a:t>
            </a:r>
          </a:p>
        </p:txBody>
      </p:sp>
      <p:sp>
        <p:nvSpPr>
          <p:cNvPr id="7" name="Date Placeholder 4"/>
          <p:cNvSpPr>
            <a:spLocks noGrp="1"/>
          </p:cNvSpPr>
          <p:nvPr>
            <p:ph type="dt" sz="half" idx="14"/>
          </p:nvPr>
        </p:nvSpPr>
        <p:spPr>
          <a:xfrm>
            <a:off x="10584" y="6565900"/>
            <a:ext cx="2844800" cy="292100"/>
          </a:xfrm>
          <a:prstGeom prst="rect">
            <a:avLst/>
          </a:prstGeom>
        </p:spPr>
        <p:txBody>
          <a:bodyPr/>
          <a:lstStyle>
            <a:lvl1pPr>
              <a:defRPr/>
            </a:lvl1pPr>
          </a:lstStyle>
          <a:p>
            <a:fld id="{530820CF-B880-4189-942D-D702A7CBA730}" type="datetimeFigureOut">
              <a:rPr lang="zh-CN" altLang="en-US" smtClean="0">
                <a:solidFill>
                  <a:prstClr val="black"/>
                </a:solidFill>
              </a:rPr>
              <a:pPr/>
              <a:t>2021/5/17</a:t>
            </a:fld>
            <a:endParaRPr lang="zh-CN" altLang="en-US">
              <a:solidFill>
                <a:prstClr val="black"/>
              </a:solidFill>
            </a:endParaRPr>
          </a:p>
        </p:txBody>
      </p:sp>
      <p:sp>
        <p:nvSpPr>
          <p:cNvPr id="8" name="Footer Placeholder 5"/>
          <p:cNvSpPr>
            <a:spLocks noGrp="1"/>
          </p:cNvSpPr>
          <p:nvPr>
            <p:ph type="ftr" sz="quarter" idx="15"/>
          </p:nvPr>
        </p:nvSpPr>
        <p:spPr/>
        <p:txBody>
          <a:bodyPr/>
          <a:lstStyle>
            <a:lvl1pPr>
              <a:defRPr smtClean="0">
                <a:ea typeface="MS PGothic" pitchFamily="34" charset="-128"/>
              </a:defRPr>
            </a:lvl1pPr>
          </a:lstStyle>
          <a:p>
            <a:endParaRPr lang="zh-CN" altLang="en-US">
              <a:solidFill>
                <a:prstClr val="white"/>
              </a:solidFill>
            </a:endParaRPr>
          </a:p>
        </p:txBody>
      </p:sp>
      <p:sp>
        <p:nvSpPr>
          <p:cNvPr id="9" name="Slide Number Placeholder 6"/>
          <p:cNvSpPr>
            <a:spLocks noGrp="1"/>
          </p:cNvSpPr>
          <p:nvPr>
            <p:ph type="sldNum" sz="quarter" idx="16"/>
          </p:nvPr>
        </p:nvSpPr>
        <p:spPr/>
        <p:txBody>
          <a:bodyPr/>
          <a:lstStyle>
            <a:lvl1pPr>
              <a:defRPr smtClean="0"/>
            </a:lvl1pPr>
          </a:lstStyle>
          <a:p>
            <a:fld id="{0C913308-F349-4B6D-A68A-DD1791B4A57B}" type="slidenum">
              <a:rPr lang="zh-CN" altLang="en-US">
                <a:solidFill>
                  <a:prstClr val="white"/>
                </a:solidFill>
              </a:rPr>
              <a:pPr/>
              <a:t>‹#›</a:t>
            </a:fld>
            <a:endParaRPr lang="zh-CN" altLang="en-US">
              <a:solidFill>
                <a:prstClr val="white"/>
              </a:solidFill>
            </a:endParaRPr>
          </a:p>
        </p:txBody>
      </p:sp>
    </p:spTree>
    <p:extLst>
      <p:ext uri="{BB962C8B-B14F-4D97-AF65-F5344CB8AC3E}">
        <p14:creationId xmlns:p14="http://schemas.microsoft.com/office/powerpoint/2010/main" val="257057872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图片与标题">
    <p:spTree>
      <p:nvGrpSpPr>
        <p:cNvPr id="1" name=""/>
        <p:cNvGrpSpPr/>
        <p:nvPr/>
      </p:nvGrpSpPr>
      <p:grpSpPr>
        <a:xfrm>
          <a:off x="0" y="0"/>
          <a:ext cx="0" cy="0"/>
          <a:chOff x="0" y="0"/>
          <a:chExt cx="0" cy="0"/>
        </a:xfrm>
      </p:grpSpPr>
      <p:sp>
        <p:nvSpPr>
          <p:cNvPr id="6" name="Title 1"/>
          <p:cNvSpPr txBox="1">
            <a:spLocks/>
          </p:cNvSpPr>
          <p:nvPr/>
        </p:nvSpPr>
        <p:spPr>
          <a:xfrm>
            <a:off x="609600" y="339725"/>
            <a:ext cx="9355667" cy="827088"/>
          </a:xfrm>
          <a:prstGeom prst="rect">
            <a:avLst/>
          </a:prstGeom>
        </p:spPr>
        <p:txBody>
          <a:bodyPr anchor="ctr">
            <a:normAutofit/>
          </a:bodyPr>
          <a:lstStyle>
            <a:lvl1pPr algn="l" defTabSz="457200" rtl="0" eaLnBrk="1" latinLnBrk="0" hangingPunct="1">
              <a:spcBef>
                <a:spcPct val="0"/>
              </a:spcBef>
              <a:buNone/>
              <a:defRPr sz="3600" kern="1200">
                <a:solidFill>
                  <a:schemeClr val="bg1"/>
                </a:solidFill>
                <a:latin typeface="Times New Roman"/>
                <a:ea typeface="华文中宋"/>
                <a:cs typeface="Times New Roman"/>
              </a:defRPr>
            </a:lvl1pPr>
          </a:lstStyle>
          <a:p>
            <a:pPr>
              <a:defRPr/>
            </a:pPr>
            <a:r>
              <a:rPr lang="en-US" sz="3600">
                <a:solidFill>
                  <a:prstClr val="white"/>
                </a:solidFill>
              </a:rPr>
              <a:t>Click to edit Master title style</a:t>
            </a:r>
            <a:endParaRPr lang="en-US" sz="3600" dirty="0">
              <a:solidFill>
                <a:prstClr val="white"/>
              </a:solidFill>
            </a:endParaRPr>
          </a:p>
        </p:txBody>
      </p:sp>
      <p:sp>
        <p:nvSpPr>
          <p:cNvPr id="2" name="Title 1"/>
          <p:cNvSpPr>
            <a:spLocks noGrp="1"/>
          </p:cNvSpPr>
          <p:nvPr>
            <p:ph type="title"/>
          </p:nvPr>
        </p:nvSpPr>
        <p:spPr>
          <a:xfrm>
            <a:off x="2389717" y="4877829"/>
            <a:ext cx="7315200" cy="566738"/>
          </a:xfrm>
        </p:spPr>
        <p:txBody>
          <a:bodyPr anchor="b"/>
          <a:lstStyle>
            <a:lvl1pPr algn="l">
              <a:defRPr sz="2000" b="1"/>
            </a:lvl1pPr>
          </a:lstStyle>
          <a:p>
            <a:r>
              <a:rPr lang="zh-CN" altLang="en-US"/>
              <a:t>单击此处编辑母版标题样式</a:t>
            </a:r>
            <a:endParaRPr lang="en-US" dirty="0"/>
          </a:p>
        </p:txBody>
      </p:sp>
      <p:sp>
        <p:nvSpPr>
          <p:cNvPr id="3" name="Picture Placeholder 2"/>
          <p:cNvSpPr>
            <a:spLocks noGrp="1"/>
          </p:cNvSpPr>
          <p:nvPr>
            <p:ph type="pic" idx="1"/>
          </p:nvPr>
        </p:nvSpPr>
        <p:spPr>
          <a:xfrm>
            <a:off x="2389717" y="1338569"/>
            <a:ext cx="7315200" cy="3466235"/>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a:t>单击图标添加图片</a:t>
            </a:r>
            <a:endParaRPr lang="en-US" noProof="0"/>
          </a:p>
        </p:txBody>
      </p:sp>
      <p:sp>
        <p:nvSpPr>
          <p:cNvPr id="4" name="Text Placeholder 3"/>
          <p:cNvSpPr>
            <a:spLocks noGrp="1"/>
          </p:cNvSpPr>
          <p:nvPr>
            <p:ph type="body" sz="half" idx="2"/>
          </p:nvPr>
        </p:nvSpPr>
        <p:spPr>
          <a:xfrm>
            <a:off x="2389717" y="5444567"/>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10" name="Content Placeholder 7"/>
          <p:cNvSpPr>
            <a:spLocks noGrp="1"/>
          </p:cNvSpPr>
          <p:nvPr>
            <p:ph sz="quarter" idx="13"/>
          </p:nvPr>
        </p:nvSpPr>
        <p:spPr>
          <a:xfrm>
            <a:off x="655368" y="-17162"/>
            <a:ext cx="4641897" cy="339383"/>
          </a:xfrm>
        </p:spPr>
        <p:txBody>
          <a:bodyPr>
            <a:noAutofit/>
          </a:bodyPr>
          <a:lstStyle>
            <a:lvl1pPr marL="0" indent="0">
              <a:buNone/>
              <a:defRPr sz="1800" b="1">
                <a:solidFill>
                  <a:srgbClr val="FFFF00"/>
                </a:solidFill>
                <a:latin typeface="Times New Roman" pitchFamily="18" charset="0"/>
                <a:ea typeface="黑体" pitchFamily="49" charset="-122"/>
                <a:cs typeface="Times New Roman" pitchFamily="18" charset="0"/>
              </a:defRPr>
            </a:lvl1pPr>
          </a:lstStyle>
          <a:p>
            <a:pPr lvl="0"/>
            <a:r>
              <a:rPr lang="zh-CN" altLang="en-US"/>
              <a:t>单击此处编辑母版文本样式</a:t>
            </a:r>
          </a:p>
        </p:txBody>
      </p:sp>
      <p:sp>
        <p:nvSpPr>
          <p:cNvPr id="7" name="Date Placeholder 4"/>
          <p:cNvSpPr>
            <a:spLocks noGrp="1"/>
          </p:cNvSpPr>
          <p:nvPr>
            <p:ph type="dt" sz="half" idx="14"/>
          </p:nvPr>
        </p:nvSpPr>
        <p:spPr>
          <a:xfrm>
            <a:off x="10584" y="6565900"/>
            <a:ext cx="2844800" cy="292100"/>
          </a:xfrm>
          <a:prstGeom prst="rect">
            <a:avLst/>
          </a:prstGeom>
        </p:spPr>
        <p:txBody>
          <a:bodyPr/>
          <a:lstStyle>
            <a:lvl1pPr>
              <a:defRPr/>
            </a:lvl1pPr>
          </a:lstStyle>
          <a:p>
            <a:fld id="{530820CF-B880-4189-942D-D702A7CBA730}" type="datetimeFigureOut">
              <a:rPr lang="zh-CN" altLang="en-US" smtClean="0">
                <a:solidFill>
                  <a:prstClr val="black"/>
                </a:solidFill>
              </a:rPr>
              <a:pPr/>
              <a:t>2021/5/17</a:t>
            </a:fld>
            <a:endParaRPr lang="zh-CN" altLang="en-US">
              <a:solidFill>
                <a:prstClr val="black"/>
              </a:solidFill>
            </a:endParaRPr>
          </a:p>
        </p:txBody>
      </p:sp>
      <p:sp>
        <p:nvSpPr>
          <p:cNvPr id="8" name="Footer Placeholder 5"/>
          <p:cNvSpPr>
            <a:spLocks noGrp="1"/>
          </p:cNvSpPr>
          <p:nvPr>
            <p:ph type="ftr" sz="quarter" idx="15"/>
          </p:nvPr>
        </p:nvSpPr>
        <p:spPr/>
        <p:txBody>
          <a:bodyPr/>
          <a:lstStyle>
            <a:lvl1pPr>
              <a:defRPr smtClean="0">
                <a:ea typeface="MS PGothic" pitchFamily="34" charset="-128"/>
              </a:defRPr>
            </a:lvl1pPr>
          </a:lstStyle>
          <a:p>
            <a:endParaRPr lang="zh-CN" altLang="en-US">
              <a:solidFill>
                <a:prstClr val="white"/>
              </a:solidFill>
            </a:endParaRPr>
          </a:p>
        </p:txBody>
      </p:sp>
      <p:sp>
        <p:nvSpPr>
          <p:cNvPr id="9" name="Slide Number Placeholder 6"/>
          <p:cNvSpPr>
            <a:spLocks noGrp="1"/>
          </p:cNvSpPr>
          <p:nvPr>
            <p:ph type="sldNum" sz="quarter" idx="16"/>
          </p:nvPr>
        </p:nvSpPr>
        <p:spPr/>
        <p:txBody>
          <a:bodyPr/>
          <a:lstStyle>
            <a:lvl1pPr>
              <a:defRPr smtClean="0"/>
            </a:lvl1pPr>
          </a:lstStyle>
          <a:p>
            <a:fld id="{0C913308-F349-4B6D-A68A-DD1791B4A57B}" type="slidenum">
              <a:rPr lang="zh-CN" altLang="en-US">
                <a:solidFill>
                  <a:prstClr val="white"/>
                </a:solidFill>
              </a:rPr>
              <a:pPr/>
              <a:t>‹#›</a:t>
            </a:fld>
            <a:endParaRPr lang="zh-CN" altLang="en-US">
              <a:solidFill>
                <a:prstClr val="white"/>
              </a:solidFill>
            </a:endParaRPr>
          </a:p>
        </p:txBody>
      </p:sp>
    </p:spTree>
    <p:extLst>
      <p:ext uri="{BB962C8B-B14F-4D97-AF65-F5344CB8AC3E}">
        <p14:creationId xmlns:p14="http://schemas.microsoft.com/office/powerpoint/2010/main" val="180099835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8" name="Content Placeholder 7"/>
          <p:cNvSpPr>
            <a:spLocks noGrp="1"/>
          </p:cNvSpPr>
          <p:nvPr>
            <p:ph sz="quarter" idx="13"/>
          </p:nvPr>
        </p:nvSpPr>
        <p:spPr>
          <a:xfrm>
            <a:off x="655368" y="-17162"/>
            <a:ext cx="4641897" cy="339383"/>
          </a:xfrm>
        </p:spPr>
        <p:txBody>
          <a:bodyPr>
            <a:noAutofit/>
          </a:bodyPr>
          <a:lstStyle>
            <a:lvl1pPr marL="0" indent="0">
              <a:buNone/>
              <a:defRPr sz="1800" b="1">
                <a:solidFill>
                  <a:srgbClr val="FFFF00"/>
                </a:solidFill>
                <a:latin typeface="Times New Roman" pitchFamily="18" charset="0"/>
                <a:ea typeface="黑体" pitchFamily="49" charset="-122"/>
                <a:cs typeface="Times New Roman" pitchFamily="18" charset="0"/>
              </a:defRPr>
            </a:lvl1pPr>
          </a:lstStyle>
          <a:p>
            <a:pPr lvl="0"/>
            <a:r>
              <a:rPr lang="zh-CN" altLang="en-US"/>
              <a:t>单击此处编辑母版文本样式</a:t>
            </a:r>
          </a:p>
        </p:txBody>
      </p:sp>
      <p:sp>
        <p:nvSpPr>
          <p:cNvPr id="5" name="Date Placeholder 3"/>
          <p:cNvSpPr>
            <a:spLocks noGrp="1"/>
          </p:cNvSpPr>
          <p:nvPr>
            <p:ph type="dt" sz="half" idx="14"/>
          </p:nvPr>
        </p:nvSpPr>
        <p:spPr>
          <a:xfrm>
            <a:off x="10584" y="6565900"/>
            <a:ext cx="2844800" cy="292100"/>
          </a:xfrm>
          <a:prstGeom prst="rect">
            <a:avLst/>
          </a:prstGeom>
        </p:spPr>
        <p:txBody>
          <a:bodyPr/>
          <a:lstStyle>
            <a:lvl1pPr>
              <a:defRPr/>
            </a:lvl1pPr>
          </a:lstStyle>
          <a:p>
            <a:fld id="{530820CF-B880-4189-942D-D702A7CBA730}" type="datetimeFigureOut">
              <a:rPr lang="zh-CN" altLang="en-US" smtClean="0">
                <a:solidFill>
                  <a:prstClr val="black"/>
                </a:solidFill>
              </a:rPr>
              <a:pPr/>
              <a:t>2021/5/17</a:t>
            </a:fld>
            <a:endParaRPr lang="zh-CN" altLang="en-US">
              <a:solidFill>
                <a:prstClr val="black"/>
              </a:solidFill>
            </a:endParaRPr>
          </a:p>
        </p:txBody>
      </p:sp>
      <p:sp>
        <p:nvSpPr>
          <p:cNvPr id="6" name="Footer Placeholder 4"/>
          <p:cNvSpPr>
            <a:spLocks noGrp="1"/>
          </p:cNvSpPr>
          <p:nvPr>
            <p:ph type="ftr" sz="quarter" idx="15"/>
          </p:nvPr>
        </p:nvSpPr>
        <p:spPr/>
        <p:txBody>
          <a:bodyPr/>
          <a:lstStyle>
            <a:lvl1pPr>
              <a:defRPr smtClean="0">
                <a:ea typeface="MS PGothic" pitchFamily="34" charset="-128"/>
              </a:defRPr>
            </a:lvl1pPr>
          </a:lstStyle>
          <a:p>
            <a:endParaRPr lang="zh-CN" altLang="en-US">
              <a:solidFill>
                <a:prstClr val="white"/>
              </a:solidFill>
            </a:endParaRPr>
          </a:p>
        </p:txBody>
      </p:sp>
      <p:sp>
        <p:nvSpPr>
          <p:cNvPr id="7" name="Slide Number Placeholder 5"/>
          <p:cNvSpPr>
            <a:spLocks noGrp="1"/>
          </p:cNvSpPr>
          <p:nvPr>
            <p:ph type="sldNum" sz="quarter" idx="16"/>
          </p:nvPr>
        </p:nvSpPr>
        <p:spPr/>
        <p:txBody>
          <a:bodyPr/>
          <a:lstStyle>
            <a:lvl1pPr>
              <a:defRPr smtClean="0"/>
            </a:lvl1pPr>
          </a:lstStyle>
          <a:p>
            <a:fld id="{0C913308-F349-4B6D-A68A-DD1791B4A57B}" type="slidenum">
              <a:rPr lang="zh-CN" altLang="en-US">
                <a:solidFill>
                  <a:prstClr val="white"/>
                </a:solidFill>
              </a:rPr>
              <a:pPr/>
              <a:t>‹#›</a:t>
            </a:fld>
            <a:endParaRPr lang="zh-CN" altLang="en-US">
              <a:solidFill>
                <a:prstClr val="white"/>
              </a:solidFill>
            </a:endParaRPr>
          </a:p>
        </p:txBody>
      </p:sp>
    </p:spTree>
    <p:extLst>
      <p:ext uri="{BB962C8B-B14F-4D97-AF65-F5344CB8AC3E}">
        <p14:creationId xmlns:p14="http://schemas.microsoft.com/office/powerpoint/2010/main" val="187869754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垂直排列标题与文本">
    <p:spTree>
      <p:nvGrpSpPr>
        <p:cNvPr id="1" name=""/>
        <p:cNvGrpSpPr/>
        <p:nvPr/>
      </p:nvGrpSpPr>
      <p:grpSpPr>
        <a:xfrm>
          <a:off x="0" y="0"/>
          <a:ext cx="0" cy="0"/>
          <a:chOff x="0" y="0"/>
          <a:chExt cx="0" cy="0"/>
        </a:xfrm>
      </p:grpSpPr>
      <p:sp>
        <p:nvSpPr>
          <p:cNvPr id="5" name="Title 1"/>
          <p:cNvSpPr txBox="1">
            <a:spLocks/>
          </p:cNvSpPr>
          <p:nvPr/>
        </p:nvSpPr>
        <p:spPr>
          <a:xfrm>
            <a:off x="609600" y="339725"/>
            <a:ext cx="9355667" cy="827088"/>
          </a:xfrm>
          <a:prstGeom prst="rect">
            <a:avLst/>
          </a:prstGeom>
        </p:spPr>
        <p:txBody>
          <a:bodyPr anchor="ctr">
            <a:normAutofit/>
          </a:bodyPr>
          <a:lstStyle>
            <a:lvl1pPr algn="l" defTabSz="457200" rtl="0" eaLnBrk="1" latinLnBrk="0" hangingPunct="1">
              <a:spcBef>
                <a:spcPct val="0"/>
              </a:spcBef>
              <a:buNone/>
              <a:defRPr sz="3600" kern="1200">
                <a:solidFill>
                  <a:schemeClr val="bg1"/>
                </a:solidFill>
                <a:latin typeface="Times New Roman"/>
                <a:ea typeface="华文中宋"/>
                <a:cs typeface="Times New Roman"/>
              </a:defRPr>
            </a:lvl1pPr>
          </a:lstStyle>
          <a:p>
            <a:pPr>
              <a:defRPr/>
            </a:pPr>
            <a:r>
              <a:rPr lang="en-US" sz="3600">
                <a:solidFill>
                  <a:prstClr val="white"/>
                </a:solidFill>
              </a:rPr>
              <a:t>Click to edit Master title style</a:t>
            </a:r>
            <a:endParaRPr lang="en-US" sz="3600" dirty="0">
              <a:solidFill>
                <a:prstClr val="white"/>
              </a:solidFill>
            </a:endParaRPr>
          </a:p>
        </p:txBody>
      </p:sp>
      <p:sp>
        <p:nvSpPr>
          <p:cNvPr id="2" name="Vertical Title 1"/>
          <p:cNvSpPr>
            <a:spLocks noGrp="1"/>
          </p:cNvSpPr>
          <p:nvPr>
            <p:ph type="title" orient="vert"/>
          </p:nvPr>
        </p:nvSpPr>
        <p:spPr>
          <a:xfrm>
            <a:off x="8839200" y="1295663"/>
            <a:ext cx="2743200" cy="4899145"/>
          </a:xfrm>
        </p:spPr>
        <p:txBody>
          <a:bodyPr vert="eaVert"/>
          <a:lstStyle/>
          <a:p>
            <a:r>
              <a:rPr lang="zh-CN" altLang="en-US"/>
              <a:t>单击此处编辑母版标题样式</a:t>
            </a:r>
            <a:endParaRPr lang="en-US"/>
          </a:p>
        </p:txBody>
      </p:sp>
      <p:sp>
        <p:nvSpPr>
          <p:cNvPr id="3" name="Vertical Text Placeholder 2"/>
          <p:cNvSpPr>
            <a:spLocks noGrp="1"/>
          </p:cNvSpPr>
          <p:nvPr>
            <p:ph type="body" orient="vert" idx="1"/>
          </p:nvPr>
        </p:nvSpPr>
        <p:spPr>
          <a:xfrm>
            <a:off x="609600" y="1295663"/>
            <a:ext cx="8026400" cy="489914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9" name="Content Placeholder 7"/>
          <p:cNvSpPr>
            <a:spLocks noGrp="1"/>
          </p:cNvSpPr>
          <p:nvPr>
            <p:ph sz="quarter" idx="13"/>
          </p:nvPr>
        </p:nvSpPr>
        <p:spPr>
          <a:xfrm>
            <a:off x="655368" y="-17162"/>
            <a:ext cx="4641897" cy="339383"/>
          </a:xfrm>
        </p:spPr>
        <p:txBody>
          <a:bodyPr>
            <a:noAutofit/>
          </a:bodyPr>
          <a:lstStyle>
            <a:lvl1pPr marL="0" indent="0">
              <a:buNone/>
              <a:defRPr sz="1800" b="1">
                <a:solidFill>
                  <a:srgbClr val="FFFF00"/>
                </a:solidFill>
                <a:latin typeface="Times New Roman" pitchFamily="18" charset="0"/>
                <a:ea typeface="黑体" pitchFamily="49" charset="-122"/>
                <a:cs typeface="Times New Roman" pitchFamily="18" charset="0"/>
              </a:defRPr>
            </a:lvl1pPr>
          </a:lstStyle>
          <a:p>
            <a:pPr lvl="0"/>
            <a:r>
              <a:rPr lang="zh-CN" altLang="en-US"/>
              <a:t>单击此处编辑母版文本样式</a:t>
            </a:r>
          </a:p>
        </p:txBody>
      </p:sp>
      <p:sp>
        <p:nvSpPr>
          <p:cNvPr id="6" name="Date Placeholder 3"/>
          <p:cNvSpPr>
            <a:spLocks noGrp="1"/>
          </p:cNvSpPr>
          <p:nvPr>
            <p:ph type="dt" sz="half" idx="14"/>
          </p:nvPr>
        </p:nvSpPr>
        <p:spPr>
          <a:xfrm>
            <a:off x="10584" y="6565900"/>
            <a:ext cx="2844800" cy="292100"/>
          </a:xfrm>
          <a:prstGeom prst="rect">
            <a:avLst/>
          </a:prstGeom>
        </p:spPr>
        <p:txBody>
          <a:bodyPr/>
          <a:lstStyle>
            <a:lvl1pPr>
              <a:defRPr/>
            </a:lvl1pPr>
          </a:lstStyle>
          <a:p>
            <a:fld id="{530820CF-B880-4189-942D-D702A7CBA730}" type="datetimeFigureOut">
              <a:rPr lang="zh-CN" altLang="en-US" smtClean="0">
                <a:solidFill>
                  <a:prstClr val="black"/>
                </a:solidFill>
              </a:rPr>
              <a:pPr/>
              <a:t>2021/5/17</a:t>
            </a:fld>
            <a:endParaRPr lang="zh-CN" altLang="en-US">
              <a:solidFill>
                <a:prstClr val="black"/>
              </a:solidFill>
            </a:endParaRPr>
          </a:p>
        </p:txBody>
      </p:sp>
      <p:sp>
        <p:nvSpPr>
          <p:cNvPr id="7" name="Footer Placeholder 4"/>
          <p:cNvSpPr>
            <a:spLocks noGrp="1"/>
          </p:cNvSpPr>
          <p:nvPr>
            <p:ph type="ftr" sz="quarter" idx="15"/>
          </p:nvPr>
        </p:nvSpPr>
        <p:spPr/>
        <p:txBody>
          <a:bodyPr/>
          <a:lstStyle>
            <a:lvl1pPr>
              <a:defRPr smtClean="0">
                <a:ea typeface="MS PGothic" pitchFamily="34" charset="-128"/>
              </a:defRPr>
            </a:lvl1pPr>
          </a:lstStyle>
          <a:p>
            <a:endParaRPr lang="zh-CN" altLang="en-US">
              <a:solidFill>
                <a:prstClr val="white"/>
              </a:solidFill>
            </a:endParaRPr>
          </a:p>
        </p:txBody>
      </p:sp>
      <p:sp>
        <p:nvSpPr>
          <p:cNvPr id="8" name="Slide Number Placeholder 5"/>
          <p:cNvSpPr>
            <a:spLocks noGrp="1"/>
          </p:cNvSpPr>
          <p:nvPr>
            <p:ph type="sldNum" sz="quarter" idx="16"/>
          </p:nvPr>
        </p:nvSpPr>
        <p:spPr/>
        <p:txBody>
          <a:bodyPr/>
          <a:lstStyle>
            <a:lvl1pPr>
              <a:defRPr smtClean="0"/>
            </a:lvl1pPr>
          </a:lstStyle>
          <a:p>
            <a:fld id="{0C913308-F349-4B6D-A68A-DD1791B4A57B}" type="slidenum">
              <a:rPr lang="zh-CN" altLang="en-US">
                <a:solidFill>
                  <a:prstClr val="white"/>
                </a:solidFill>
              </a:rPr>
              <a:pPr/>
              <a:t>‹#›</a:t>
            </a:fld>
            <a:endParaRPr lang="zh-CN" altLang="en-US">
              <a:solidFill>
                <a:prstClr val="white"/>
              </a:solidFill>
            </a:endParaRPr>
          </a:p>
        </p:txBody>
      </p:sp>
    </p:spTree>
    <p:extLst>
      <p:ext uri="{BB962C8B-B14F-4D97-AF65-F5344CB8AC3E}">
        <p14:creationId xmlns:p14="http://schemas.microsoft.com/office/powerpoint/2010/main" val="397887807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147883699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1_自定义版式">
    <p:spTree>
      <p:nvGrpSpPr>
        <p:cNvPr id="1" name=""/>
        <p:cNvGrpSpPr/>
        <p:nvPr/>
      </p:nvGrpSpPr>
      <p:grpSpPr>
        <a:xfrm>
          <a:off x="0" y="0"/>
          <a:ext cx="0" cy="0"/>
          <a:chOff x="0" y="0"/>
          <a:chExt cx="0" cy="0"/>
        </a:xfrm>
      </p:grpSpPr>
      <p:sp>
        <p:nvSpPr>
          <p:cNvPr id="3" name="日期占位符 2"/>
          <p:cNvSpPr>
            <a:spLocks noGrp="1"/>
          </p:cNvSpPr>
          <p:nvPr>
            <p:ph type="dt" sz="half" idx="10"/>
          </p:nvPr>
        </p:nvSpPr>
        <p:spPr>
          <a:xfrm>
            <a:off x="10584" y="6565900"/>
            <a:ext cx="2844800" cy="292100"/>
          </a:xfrm>
          <a:prstGeom prst="rect">
            <a:avLst/>
          </a:prstGeom>
        </p:spPr>
        <p:txBody>
          <a:bodyPr/>
          <a:lstStyle/>
          <a:p>
            <a:fld id="{530820CF-B880-4189-942D-D702A7CBA730}" type="datetimeFigureOut">
              <a:rPr lang="zh-CN" altLang="en-US" smtClean="0">
                <a:solidFill>
                  <a:prstClr val="black"/>
                </a:solidFill>
              </a:rPr>
              <a:pPr/>
              <a:t>2021/5/17</a:t>
            </a:fld>
            <a:endParaRPr lang="zh-CN" altLang="en-US">
              <a:solidFill>
                <a:prstClr val="black"/>
              </a:solidFill>
            </a:endParaRPr>
          </a:p>
        </p:txBody>
      </p:sp>
      <p:sp>
        <p:nvSpPr>
          <p:cNvPr id="4" name="页脚占位符 3"/>
          <p:cNvSpPr>
            <a:spLocks noGrp="1"/>
          </p:cNvSpPr>
          <p:nvPr>
            <p:ph type="ftr" sz="quarter" idx="11"/>
          </p:nvPr>
        </p:nvSpPr>
        <p:spPr/>
        <p:txBody>
          <a:bodyPr/>
          <a:lstStyle/>
          <a:p>
            <a:endParaRPr lang="zh-CN" altLang="en-US">
              <a:solidFill>
                <a:prstClr val="white"/>
              </a:solidFill>
            </a:endParaRPr>
          </a:p>
        </p:txBody>
      </p:sp>
      <p:sp>
        <p:nvSpPr>
          <p:cNvPr id="5" name="灯片编号占位符 4"/>
          <p:cNvSpPr>
            <a:spLocks noGrp="1"/>
          </p:cNvSpPr>
          <p:nvPr>
            <p:ph type="sldNum" sz="quarter" idx="12"/>
          </p:nvPr>
        </p:nvSpPr>
        <p:spPr/>
        <p:txBody>
          <a:bodyPr/>
          <a:lstStyle/>
          <a:p>
            <a:fld id="{0C913308-F349-4B6D-A68A-DD1791B4A57B}" type="slidenum">
              <a:rPr lang="zh-CN" altLang="en-US">
                <a:solidFill>
                  <a:prstClr val="white"/>
                </a:solidFill>
              </a:rPr>
              <a:pPr/>
              <a:t>‹#›</a:t>
            </a:fld>
            <a:endParaRPr lang="zh-CN" altLang="en-US">
              <a:solidFill>
                <a:prstClr val="white"/>
              </a:solidFill>
            </a:endParaRPr>
          </a:p>
        </p:txBody>
      </p:sp>
      <p:pic>
        <p:nvPicPr>
          <p:cNvPr id="816130" name="Picture 2" descr="\\psf\Home\Desktop\tmp\ppt底图\03 封面.jpg"/>
          <p:cNvPicPr>
            <a:picLocks noChangeAspect="1" noChangeArrowheads="1"/>
          </p:cNvPicPr>
          <p:nvPr/>
        </p:nvPicPr>
        <p:blipFill>
          <a:blip r:embed="rId2"/>
          <a:srcRect/>
          <a:stretch>
            <a:fillRect/>
          </a:stretch>
        </p:blipFill>
        <p:spPr bwMode="auto">
          <a:xfrm>
            <a:off x="-7889" y="659"/>
            <a:ext cx="12199889" cy="6863951"/>
          </a:xfrm>
          <a:prstGeom prst="rect">
            <a:avLst/>
          </a:prstGeom>
          <a:noFill/>
        </p:spPr>
      </p:pic>
      <p:sp>
        <p:nvSpPr>
          <p:cNvPr id="2" name="标题 1"/>
          <p:cNvSpPr>
            <a:spLocks noGrp="1"/>
          </p:cNvSpPr>
          <p:nvPr>
            <p:ph type="title"/>
          </p:nvPr>
        </p:nvSpPr>
        <p:spPr>
          <a:xfrm>
            <a:off x="1315053" y="3178630"/>
            <a:ext cx="9355667" cy="828675"/>
          </a:xfrm>
        </p:spPr>
        <p:txBody>
          <a:bodyPr/>
          <a:lstStyle>
            <a:lvl1pPr algn="ctr">
              <a:defRPr>
                <a:solidFill>
                  <a:schemeClr val="bg1"/>
                </a:solidFill>
                <a:effectLst>
                  <a:outerShdw blurRad="38100" dist="38100" dir="2700000" algn="tl">
                    <a:srgbClr val="000000">
                      <a:alpha val="43137"/>
                    </a:srgbClr>
                  </a:outerShdw>
                </a:effectLst>
              </a:defRPr>
            </a:lvl1pPr>
          </a:lstStyle>
          <a:p>
            <a:r>
              <a:rPr lang="zh-CN" altLang="en-US"/>
              <a:t>单击此处编辑母版标题样式</a:t>
            </a:r>
            <a:endParaRPr lang="zh-CN" altLang="en-US" dirty="0"/>
          </a:p>
        </p:txBody>
      </p:sp>
    </p:spTree>
    <p:extLst>
      <p:ext uri="{BB962C8B-B14F-4D97-AF65-F5344CB8AC3E}">
        <p14:creationId xmlns:p14="http://schemas.microsoft.com/office/powerpoint/2010/main" val="8112960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空白">
    <p:spTree>
      <p:nvGrpSpPr>
        <p:cNvPr id="1" name=""/>
        <p:cNvGrpSpPr/>
        <p:nvPr/>
      </p:nvGrpSpPr>
      <p:grpSpPr>
        <a:xfrm>
          <a:off x="0" y="0"/>
          <a:ext cx="0" cy="0"/>
          <a:chOff x="0" y="0"/>
          <a:chExt cx="0" cy="0"/>
        </a:xfrm>
      </p:grpSpPr>
      <p:sp>
        <p:nvSpPr>
          <p:cNvPr id="2" name="Rectangle 2"/>
          <p:cNvSpPr>
            <a:spLocks noGrp="1" noChangeArrowheads="1"/>
          </p:cNvSpPr>
          <p:nvPr>
            <p:ph type="title"/>
          </p:nvPr>
        </p:nvSpPr>
        <p:spPr bwMode="auto">
          <a:xfrm>
            <a:off x="624417" y="0"/>
            <a:ext cx="109728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a:defRPr baseline="0">
                <a:latin typeface="Times New Roman" pitchFamily="18" charset="0"/>
                <a:ea typeface="微软雅黑" pitchFamily="34" charset="-122"/>
              </a:defRPr>
            </a:lvl1pPr>
          </a:lstStyle>
          <a:p>
            <a:pPr lvl="0"/>
            <a:r>
              <a:rPr lang="zh-CN" altLang="en-US"/>
              <a:t>单击此处编辑母版标题样式</a:t>
            </a:r>
            <a:endParaRPr lang="zh-CN" altLang="en-US" dirty="0"/>
          </a:p>
        </p:txBody>
      </p:sp>
      <p:sp>
        <p:nvSpPr>
          <p:cNvPr id="5" name="内容占位符 2"/>
          <p:cNvSpPr>
            <a:spLocks noGrp="1"/>
          </p:cNvSpPr>
          <p:nvPr>
            <p:ph idx="1"/>
          </p:nvPr>
        </p:nvSpPr>
        <p:spPr>
          <a:xfrm>
            <a:off x="609600" y="1412777"/>
            <a:ext cx="10972800" cy="4713387"/>
          </a:xfrm>
        </p:spPr>
        <p:txBody>
          <a:bodyPr/>
          <a:lstStyle>
            <a:lvl1pPr>
              <a:defRPr baseline="0">
                <a:latin typeface="Times New Roman" pitchFamily="18" charset="0"/>
                <a:ea typeface="宋体" pitchFamily="2" charset="-122"/>
              </a:defRPr>
            </a:lvl1pPr>
            <a:lvl2pPr>
              <a:defRPr baseline="0">
                <a:latin typeface="Times New Roman" pitchFamily="18" charset="0"/>
                <a:ea typeface="宋体" pitchFamily="2" charset="-122"/>
              </a:defRPr>
            </a:lvl2pPr>
            <a:lvl3pPr>
              <a:defRPr baseline="0">
                <a:latin typeface="Times New Roman" pitchFamily="18" charset="0"/>
                <a:ea typeface="宋体" pitchFamily="2" charset="-122"/>
              </a:defRPr>
            </a:lvl3pPr>
            <a:lvl4pPr>
              <a:defRPr baseline="0">
                <a:latin typeface="Times New Roman" pitchFamily="18" charset="0"/>
                <a:ea typeface="宋体" pitchFamily="2" charset="-122"/>
              </a:defRPr>
            </a:lvl4pPr>
            <a:lvl5pPr>
              <a:defRPr baseline="0">
                <a:latin typeface="Times New Roman" pitchFamily="18" charset="0"/>
                <a:ea typeface="宋体" pitchFamily="2" charset="-122"/>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Tree>
    <p:extLst>
      <p:ext uri="{BB962C8B-B14F-4D97-AF65-F5344CB8AC3E}">
        <p14:creationId xmlns:p14="http://schemas.microsoft.com/office/powerpoint/2010/main" val="73582859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609600" y="6356351"/>
            <a:ext cx="2844800" cy="365125"/>
          </a:xfrm>
          <a:prstGeom prst="rect">
            <a:avLst/>
          </a:prstGeom>
        </p:spPr>
        <p:txBody>
          <a:bodyPr/>
          <a:lstStyle/>
          <a:p>
            <a:fld id="{530820CF-B880-4189-942D-D702A7CBA730}" type="datetimeFigureOut">
              <a:rPr lang="zh-CN" altLang="en-US" smtClean="0">
                <a:solidFill>
                  <a:prstClr val="black"/>
                </a:solidFill>
              </a:rPr>
              <a:pPr/>
              <a:t>2021/5/17</a:t>
            </a:fld>
            <a:endParaRPr lang="zh-CN" altLang="en-US">
              <a:solidFill>
                <a:prstClr val="black"/>
              </a:solidFill>
            </a:endParaRPr>
          </a:p>
        </p:txBody>
      </p:sp>
      <p:sp>
        <p:nvSpPr>
          <p:cNvPr id="5" name="页脚占位符 4"/>
          <p:cNvSpPr>
            <a:spLocks noGrp="1"/>
          </p:cNvSpPr>
          <p:nvPr>
            <p:ph type="ftr" sz="quarter" idx="11"/>
          </p:nvPr>
        </p:nvSpPr>
        <p:spPr/>
        <p:txBody>
          <a:bodyPr/>
          <a:lstStyle/>
          <a:p>
            <a:endParaRPr lang="zh-CN" altLang="en-US">
              <a:solidFill>
                <a:prstClr val="white"/>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a:solidFill>
                  <a:prstClr val="white"/>
                </a:solidFill>
              </a:rPr>
              <a:pPr/>
              <a:t>‹#›</a:t>
            </a:fld>
            <a:endParaRPr lang="zh-CN" altLang="en-US">
              <a:solidFill>
                <a:prstClr val="white"/>
              </a:solidFill>
            </a:endParaRPr>
          </a:p>
        </p:txBody>
      </p:sp>
    </p:spTree>
    <p:extLst>
      <p:ext uri="{BB962C8B-B14F-4D97-AF65-F5344CB8AC3E}">
        <p14:creationId xmlns:p14="http://schemas.microsoft.com/office/powerpoint/2010/main" val="25429380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AndChart" preserve="1">
  <p:cSld name="标题，文本与图表">
    <p:spTree>
      <p:nvGrpSpPr>
        <p:cNvPr id="1" name=""/>
        <p:cNvGrpSpPr/>
        <p:nvPr/>
      </p:nvGrpSpPr>
      <p:grpSpPr>
        <a:xfrm>
          <a:off x="0" y="0"/>
          <a:ext cx="0" cy="0"/>
          <a:chOff x="0" y="0"/>
          <a:chExt cx="0" cy="0"/>
        </a:xfrm>
      </p:grpSpPr>
      <p:sp>
        <p:nvSpPr>
          <p:cNvPr id="2" name="Title 1"/>
          <p:cNvSpPr>
            <a:spLocks noGrp="1"/>
          </p:cNvSpPr>
          <p:nvPr>
            <p:ph type="title"/>
          </p:nvPr>
        </p:nvSpPr>
        <p:spPr>
          <a:xfrm>
            <a:off x="624417" y="0"/>
            <a:ext cx="10972800" cy="1143000"/>
          </a:xfrm>
        </p:spPr>
        <p:txBody>
          <a:bodyPr/>
          <a:lstStyle>
            <a:lvl1pPr algn="l">
              <a:defRPr baseline="0">
                <a:latin typeface="Times New Roman" pitchFamily="18" charset="0"/>
                <a:ea typeface="微软雅黑" pitchFamily="34" charset="-122"/>
              </a:defRPr>
            </a:lvl1pPr>
          </a:lstStyle>
          <a:p>
            <a:r>
              <a:rPr lang="zh-CN" altLang="en-US"/>
              <a:t>单击此处编辑母版标题样式</a:t>
            </a:r>
            <a:endParaRPr lang="en-US" dirty="0"/>
          </a:p>
        </p:txBody>
      </p:sp>
      <p:sp>
        <p:nvSpPr>
          <p:cNvPr id="3" name="Text Placeholder 2"/>
          <p:cNvSpPr>
            <a:spLocks noGrp="1"/>
          </p:cNvSpPr>
          <p:nvPr>
            <p:ph type="body" sz="half" idx="1"/>
          </p:nvPr>
        </p:nvSpPr>
        <p:spPr>
          <a:xfrm>
            <a:off x="624417" y="1341438"/>
            <a:ext cx="5384800" cy="4751387"/>
          </a:xfrm>
        </p:spPr>
        <p:txBody>
          <a:bodyPr/>
          <a:lstStyle>
            <a:lvl1pPr>
              <a:defRPr baseline="0">
                <a:latin typeface="Times New Roman" pitchFamily="18" charset="0"/>
                <a:ea typeface="宋体" pitchFamily="2" charset="-122"/>
              </a:defRPr>
            </a:lvl1pPr>
            <a:lvl2pPr>
              <a:defRPr baseline="0">
                <a:latin typeface="Times New Roman" pitchFamily="18" charset="0"/>
                <a:ea typeface="宋体" pitchFamily="2" charset="-122"/>
              </a:defRPr>
            </a:lvl2pPr>
            <a:lvl3pPr>
              <a:defRPr baseline="0">
                <a:latin typeface="Times New Roman" pitchFamily="18" charset="0"/>
                <a:ea typeface="宋体" pitchFamily="2" charset="-122"/>
              </a:defRPr>
            </a:lvl3pPr>
            <a:lvl4pPr>
              <a:defRPr baseline="0">
                <a:latin typeface="Times New Roman" pitchFamily="18" charset="0"/>
                <a:ea typeface="宋体" pitchFamily="2" charset="-122"/>
              </a:defRPr>
            </a:lvl4pPr>
            <a:lvl5pPr>
              <a:defRPr baseline="0">
                <a:latin typeface="Times New Roman" pitchFamily="18" charset="0"/>
                <a:ea typeface="宋体" pitchFamily="2" charset="-122"/>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hart Placeholder 3"/>
          <p:cNvSpPr>
            <a:spLocks noGrp="1"/>
          </p:cNvSpPr>
          <p:nvPr>
            <p:ph type="chart" sz="half" idx="2"/>
          </p:nvPr>
        </p:nvSpPr>
        <p:spPr>
          <a:xfrm>
            <a:off x="6212417" y="1341438"/>
            <a:ext cx="5384800" cy="4751387"/>
          </a:xfrm>
        </p:spPr>
        <p:txBody>
          <a:bodyPr/>
          <a:lstStyle>
            <a:lvl1pPr>
              <a:defRPr baseline="0">
                <a:latin typeface="Times New Roman" pitchFamily="18" charset="0"/>
                <a:ea typeface="宋体" pitchFamily="2" charset="-122"/>
              </a:defRPr>
            </a:lvl1pPr>
          </a:lstStyle>
          <a:p>
            <a:pPr lvl="0"/>
            <a:r>
              <a:rPr lang="zh-CN" altLang="en-US" noProof="0"/>
              <a:t>单击图标添加图表</a:t>
            </a:r>
            <a:endParaRPr lang="en-US" noProof="0" dirty="0"/>
          </a:p>
        </p:txBody>
      </p:sp>
      <p:sp>
        <p:nvSpPr>
          <p:cNvPr id="5" name="Slide Number Placeholder 4"/>
          <p:cNvSpPr>
            <a:spLocks noGrp="1"/>
          </p:cNvSpPr>
          <p:nvPr>
            <p:ph type="sldNum" sz="quarter" idx="10"/>
          </p:nvPr>
        </p:nvSpPr>
        <p:spPr>
          <a:ln/>
        </p:spPr>
        <p:txBody>
          <a:bodyPr/>
          <a:lstStyle>
            <a:lvl1pPr>
              <a:defRPr/>
            </a:lvl1pPr>
          </a:lstStyle>
          <a:p>
            <a:fld id="{A8AF137C-4885-4C0F-B5B5-B257ACD5C8F4}" type="slidenum">
              <a:rPr lang="zh-CN" altLang="en-US" smtClean="0"/>
              <a:pPr/>
              <a:t>‹#›</a:t>
            </a:fld>
            <a:endParaRPr lang="zh-CN" altLang="en-US"/>
          </a:p>
        </p:txBody>
      </p:sp>
    </p:spTree>
    <p:extLst>
      <p:ext uri="{BB962C8B-B14F-4D97-AF65-F5344CB8AC3E}">
        <p14:creationId xmlns:p14="http://schemas.microsoft.com/office/powerpoint/2010/main" val="36286012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Title 1"/>
          <p:cNvSpPr>
            <a:spLocks noGrp="1"/>
          </p:cNvSpPr>
          <p:nvPr>
            <p:ph type="title"/>
          </p:nvPr>
        </p:nvSpPr>
        <p:spPr>
          <a:xfrm>
            <a:off x="624417" y="0"/>
            <a:ext cx="10972800" cy="1143000"/>
          </a:xfrm>
        </p:spPr>
        <p:txBody>
          <a:bodyPr/>
          <a:lstStyle>
            <a:lvl1pPr algn="l">
              <a:defRPr baseline="0">
                <a:latin typeface="Times New Roman" pitchFamily="18" charset="0"/>
                <a:ea typeface="微软雅黑" pitchFamily="34" charset="-122"/>
              </a:defRPr>
            </a:lvl1pPr>
          </a:lstStyle>
          <a:p>
            <a:r>
              <a:rPr lang="zh-CN" altLang="en-US"/>
              <a:t>单击此处编辑母版标题样式</a:t>
            </a:r>
            <a:endParaRPr lang="en-US" dirty="0"/>
          </a:p>
        </p:txBody>
      </p:sp>
      <p:sp>
        <p:nvSpPr>
          <p:cNvPr id="3" name="Text Placeholder 2"/>
          <p:cNvSpPr>
            <a:spLocks noGrp="1"/>
          </p:cNvSpPr>
          <p:nvPr>
            <p:ph type="body" sz="half" idx="1"/>
          </p:nvPr>
        </p:nvSpPr>
        <p:spPr>
          <a:xfrm>
            <a:off x="624417" y="1341438"/>
            <a:ext cx="5384800" cy="4751387"/>
          </a:xfrm>
        </p:spPr>
        <p:txBody>
          <a:bodyPr/>
          <a:lstStyle>
            <a:lvl1pPr>
              <a:defRPr baseline="0">
                <a:latin typeface="Times New Roman" pitchFamily="18" charset="0"/>
                <a:ea typeface="宋体" pitchFamily="2" charset="-122"/>
              </a:defRPr>
            </a:lvl1pPr>
            <a:lvl2pPr>
              <a:defRPr baseline="0">
                <a:latin typeface="Times New Roman" pitchFamily="18" charset="0"/>
                <a:ea typeface="宋体" pitchFamily="2" charset="-122"/>
              </a:defRPr>
            </a:lvl2pPr>
            <a:lvl3pPr>
              <a:defRPr baseline="0">
                <a:latin typeface="Times New Roman" pitchFamily="18" charset="0"/>
                <a:ea typeface="宋体" pitchFamily="2" charset="-122"/>
              </a:defRPr>
            </a:lvl3pPr>
            <a:lvl4pPr>
              <a:defRPr baseline="0">
                <a:latin typeface="Times New Roman" pitchFamily="18" charset="0"/>
                <a:ea typeface="宋体" pitchFamily="2" charset="-122"/>
              </a:defRPr>
            </a:lvl4pPr>
            <a:lvl5pPr>
              <a:defRPr baseline="0">
                <a:latin typeface="Times New Roman" pitchFamily="18" charset="0"/>
                <a:ea typeface="宋体" pitchFamily="2" charset="-122"/>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6212417" y="1341438"/>
            <a:ext cx="5384800" cy="4751387"/>
          </a:xfrm>
        </p:spPr>
        <p:txBody>
          <a:bodyPr/>
          <a:lstStyle>
            <a:lvl1pPr>
              <a:defRPr baseline="0">
                <a:latin typeface="Times New Roman" pitchFamily="18" charset="0"/>
                <a:ea typeface="宋体" pitchFamily="2" charset="-122"/>
              </a:defRPr>
            </a:lvl1pPr>
            <a:lvl2pPr>
              <a:defRPr baseline="0">
                <a:latin typeface="Times New Roman" pitchFamily="18" charset="0"/>
                <a:ea typeface="宋体" pitchFamily="2" charset="-122"/>
              </a:defRPr>
            </a:lvl2pPr>
            <a:lvl3pPr>
              <a:defRPr baseline="0">
                <a:latin typeface="Times New Roman" pitchFamily="18" charset="0"/>
                <a:ea typeface="宋体" pitchFamily="2" charset="-122"/>
              </a:defRPr>
            </a:lvl3pPr>
            <a:lvl4pPr>
              <a:defRPr baseline="0">
                <a:latin typeface="Times New Roman" pitchFamily="18" charset="0"/>
                <a:ea typeface="宋体" pitchFamily="2" charset="-122"/>
              </a:defRPr>
            </a:lvl4pPr>
            <a:lvl5pPr>
              <a:defRPr baseline="0">
                <a:latin typeface="Times New Roman" pitchFamily="18" charset="0"/>
                <a:ea typeface="宋体" pitchFamily="2" charset="-122"/>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Slide Number Placeholder 4"/>
          <p:cNvSpPr>
            <a:spLocks noGrp="1"/>
          </p:cNvSpPr>
          <p:nvPr>
            <p:ph type="sldNum" sz="quarter" idx="10"/>
          </p:nvPr>
        </p:nvSpPr>
        <p:spPr>
          <a:ln/>
        </p:spPr>
        <p:txBody>
          <a:bodyPr/>
          <a:lstStyle>
            <a:lvl1pPr>
              <a:defRPr/>
            </a:lvl1pPr>
          </a:lstStyle>
          <a:p>
            <a:fld id="{A8AF137C-4885-4C0F-B5B5-B257ACD5C8F4}" type="slidenum">
              <a:rPr lang="zh-CN" altLang="en-US" smtClean="0"/>
              <a:pPr/>
              <a:t>‹#›</a:t>
            </a:fld>
            <a:endParaRPr lang="zh-CN" altLang="en-US"/>
          </a:p>
        </p:txBody>
      </p:sp>
    </p:spTree>
    <p:extLst>
      <p:ext uri="{BB962C8B-B14F-4D97-AF65-F5344CB8AC3E}">
        <p14:creationId xmlns:p14="http://schemas.microsoft.com/office/powerpoint/2010/main" val="8823137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609600" y="6356351"/>
            <a:ext cx="2844800" cy="365125"/>
          </a:xfrm>
          <a:prstGeom prst="rect">
            <a:avLst/>
          </a:prstGeom>
        </p:spPr>
        <p:txBody>
          <a:bodyPr/>
          <a:lstStyle/>
          <a:p>
            <a:fld id="{7BF848B7-73DC-4AD7-BD1B-EAECB32EB00A}" type="datetimeFigureOut">
              <a:rPr lang="zh-CN" altLang="en-US" smtClean="0"/>
              <a:pPr/>
              <a:t>2021/5/17</a:t>
            </a:fld>
            <a:endParaRPr lang="zh-CN" altLang="en-US"/>
          </a:p>
        </p:txBody>
      </p:sp>
      <p:sp>
        <p:nvSpPr>
          <p:cNvPr id="5" name="页脚占位符 4"/>
          <p:cNvSpPr>
            <a:spLocks noGrp="1"/>
          </p:cNvSpPr>
          <p:nvPr>
            <p:ph type="ftr" sz="quarter" idx="11"/>
          </p:nvPr>
        </p:nvSpPr>
        <p:spPr>
          <a:xfrm>
            <a:off x="4165600" y="6356351"/>
            <a:ext cx="3860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p:txBody>
          <a:bodyPr/>
          <a:lstStyle/>
          <a:p>
            <a:fld id="{A8AF137C-4885-4C0F-B5B5-B257ACD5C8F4}" type="slidenum">
              <a:rPr lang="zh-CN" altLang="en-US" smtClean="0"/>
              <a:pPr/>
              <a:t>‹#›</a:t>
            </a:fld>
            <a:endParaRPr lang="zh-CN" altLang="en-US"/>
          </a:p>
        </p:txBody>
      </p:sp>
    </p:spTree>
    <p:extLst>
      <p:ext uri="{BB962C8B-B14F-4D97-AF65-F5344CB8AC3E}">
        <p14:creationId xmlns:p14="http://schemas.microsoft.com/office/powerpoint/2010/main" val="4604804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107521" name="Picture 1" descr="\\psf\Home\Desktop\tmp\ppt底图\01 封面.jpg"/>
          <p:cNvPicPr>
            <a:picLocks noChangeAspect="1" noChangeArrowheads="1"/>
          </p:cNvPicPr>
          <p:nvPr/>
        </p:nvPicPr>
        <p:blipFill>
          <a:blip r:embed="rId2"/>
          <a:srcRect/>
          <a:stretch>
            <a:fillRect/>
          </a:stretch>
        </p:blipFill>
        <p:spPr bwMode="auto">
          <a:xfrm>
            <a:off x="3856" y="17253"/>
            <a:ext cx="12161328" cy="6840747"/>
          </a:xfrm>
          <a:prstGeom prst="rect">
            <a:avLst/>
          </a:prstGeom>
          <a:noFill/>
        </p:spPr>
      </p:pic>
      <p:sp>
        <p:nvSpPr>
          <p:cNvPr id="2" name="Title 1"/>
          <p:cNvSpPr>
            <a:spLocks noGrp="1"/>
          </p:cNvSpPr>
          <p:nvPr>
            <p:ph type="ctrTitle"/>
          </p:nvPr>
        </p:nvSpPr>
        <p:spPr>
          <a:xfrm>
            <a:off x="914400" y="2628118"/>
            <a:ext cx="10720235" cy="1541120"/>
          </a:xfrm>
        </p:spPr>
        <p:txBody>
          <a:bodyPr>
            <a:normAutofit/>
          </a:bodyPr>
          <a:lstStyle>
            <a:lvl1pPr>
              <a:defRPr sz="4400">
                <a:latin typeface="Times New Roman" pitchFamily="18" charset="0"/>
                <a:ea typeface="华文中宋" pitchFamily="2" charset="-122"/>
                <a:cs typeface="Times New Roman" pitchFamily="18" charset="0"/>
              </a:defRPr>
            </a:lvl1pPr>
          </a:lstStyle>
          <a:p>
            <a:r>
              <a:rPr lang="zh-CN" altLang="en-US"/>
              <a:t>单击此处编辑母版标题样式</a:t>
            </a:r>
            <a:endParaRPr lang="en-US" dirty="0"/>
          </a:p>
        </p:txBody>
      </p:sp>
      <p:sp>
        <p:nvSpPr>
          <p:cNvPr id="3" name="Subtitle 2"/>
          <p:cNvSpPr>
            <a:spLocks noGrp="1"/>
          </p:cNvSpPr>
          <p:nvPr>
            <p:ph type="subTitle" idx="1"/>
          </p:nvPr>
        </p:nvSpPr>
        <p:spPr>
          <a:xfrm>
            <a:off x="1292068" y="4698640"/>
            <a:ext cx="8534400" cy="1150580"/>
          </a:xfrm>
        </p:spPr>
        <p:txBody>
          <a:bodyPr>
            <a:normAutofit/>
          </a:bodyPr>
          <a:lstStyle>
            <a:lvl1pPr marL="0" indent="0" algn="l">
              <a:buNone/>
              <a:defRPr sz="2800">
                <a:solidFill>
                  <a:schemeClr val="tx2">
                    <a:lumMod val="75000"/>
                  </a:schemeClr>
                </a:solidFill>
                <a:latin typeface="Times New Roman" pitchFamily="18" charset="0"/>
                <a:ea typeface="黑体" pitchFamily="49" charset="-122"/>
                <a:cs typeface="Times New Roman" pitchFamily="18"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en-US" dirty="0"/>
          </a:p>
        </p:txBody>
      </p:sp>
    </p:spTree>
    <p:extLst>
      <p:ext uri="{BB962C8B-B14F-4D97-AF65-F5344CB8AC3E}">
        <p14:creationId xmlns:p14="http://schemas.microsoft.com/office/powerpoint/2010/main" val="232345779"/>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Times New Roman" pitchFamily="18" charset="0"/>
                <a:ea typeface="华文中宋" pitchFamily="2" charset="-122"/>
                <a:cs typeface="Times New Roman" pitchFamily="18" charset="0"/>
              </a:defRPr>
            </a:lvl1pPr>
          </a:lstStyle>
          <a:p>
            <a:r>
              <a:rPr lang="zh-CN" altLang="en-US"/>
              <a:t>单击此处编辑母版标题样式</a:t>
            </a:r>
            <a:endParaRPr lang="en-US" dirty="0"/>
          </a:p>
        </p:txBody>
      </p:sp>
      <p:sp>
        <p:nvSpPr>
          <p:cNvPr id="3" name="Content Placeholder 2"/>
          <p:cNvSpPr>
            <a:spLocks noGrp="1"/>
          </p:cNvSpPr>
          <p:nvPr>
            <p:ph idx="1"/>
          </p:nvPr>
        </p:nvSpPr>
        <p:spPr/>
        <p:txBody>
          <a:bodyPr/>
          <a:lstStyle>
            <a:lvl2pPr>
              <a:buFont typeface="Wingdings" pitchFamily="2" charset="2"/>
              <a:buChar char="ü"/>
              <a:defRPr/>
            </a:lvl2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3"/>
          <p:cNvSpPr>
            <a:spLocks noGrp="1"/>
          </p:cNvSpPr>
          <p:nvPr>
            <p:ph type="dt" sz="half" idx="14"/>
          </p:nvPr>
        </p:nvSpPr>
        <p:spPr>
          <a:xfrm>
            <a:off x="10584" y="6565900"/>
            <a:ext cx="2844800" cy="292100"/>
          </a:xfrm>
          <a:prstGeom prst="rect">
            <a:avLst/>
          </a:prstGeom>
        </p:spPr>
        <p:txBody>
          <a:bodyPr/>
          <a:lstStyle>
            <a:lvl1pPr>
              <a:defRPr/>
            </a:lvl1pPr>
          </a:lstStyle>
          <a:p>
            <a:fld id="{530820CF-B880-4189-942D-D702A7CBA730}" type="datetimeFigureOut">
              <a:rPr lang="zh-CN" altLang="en-US" smtClean="0">
                <a:solidFill>
                  <a:prstClr val="black"/>
                </a:solidFill>
              </a:rPr>
              <a:pPr/>
              <a:t>2021/5/17</a:t>
            </a:fld>
            <a:endParaRPr lang="zh-CN" altLang="en-US">
              <a:solidFill>
                <a:prstClr val="black"/>
              </a:solidFill>
            </a:endParaRPr>
          </a:p>
        </p:txBody>
      </p:sp>
      <p:sp>
        <p:nvSpPr>
          <p:cNvPr id="6" name="Footer Placeholder 4"/>
          <p:cNvSpPr>
            <a:spLocks noGrp="1"/>
          </p:cNvSpPr>
          <p:nvPr>
            <p:ph type="ftr" sz="quarter" idx="15"/>
          </p:nvPr>
        </p:nvSpPr>
        <p:spPr>
          <a:xfrm>
            <a:off x="2338642" y="6494337"/>
            <a:ext cx="7071359" cy="292100"/>
          </a:xfrm>
        </p:spPr>
        <p:txBody>
          <a:bodyPr/>
          <a:lstStyle>
            <a:lvl1pPr>
              <a:defRPr sz="2000" b="0" smtClean="0">
                <a:solidFill>
                  <a:schemeClr val="bg1"/>
                </a:solidFill>
                <a:latin typeface="方正美黑简体" pitchFamily="2" charset="-122"/>
                <a:ea typeface="方正美黑简体" pitchFamily="2" charset="-122"/>
              </a:defRPr>
            </a:lvl1pPr>
          </a:lstStyle>
          <a:p>
            <a:endParaRPr lang="zh-CN" altLang="en-US">
              <a:solidFill>
                <a:prstClr val="white"/>
              </a:solidFill>
            </a:endParaRPr>
          </a:p>
        </p:txBody>
      </p:sp>
      <p:sp>
        <p:nvSpPr>
          <p:cNvPr id="7" name="Slide Number Placeholder 5"/>
          <p:cNvSpPr>
            <a:spLocks noGrp="1"/>
          </p:cNvSpPr>
          <p:nvPr>
            <p:ph type="sldNum" sz="quarter" idx="16"/>
          </p:nvPr>
        </p:nvSpPr>
        <p:spPr>
          <a:xfrm>
            <a:off x="9347200" y="6485987"/>
            <a:ext cx="2844800" cy="293687"/>
          </a:xfrm>
        </p:spPr>
        <p:txBody>
          <a:bodyPr/>
          <a:lstStyle>
            <a:lvl1pPr>
              <a:defRPr sz="1800" smtClean="0">
                <a:solidFill>
                  <a:schemeClr val="bg1"/>
                </a:solidFill>
              </a:defRPr>
            </a:lvl1pPr>
          </a:lstStyle>
          <a:p>
            <a:fld id="{0C913308-F349-4B6D-A68A-DD1791B4A57B}" type="slidenum">
              <a:rPr lang="zh-CN" altLang="en-US">
                <a:solidFill>
                  <a:prstClr val="white"/>
                </a:solidFill>
              </a:rPr>
              <a:pPr/>
              <a:t>‹#›</a:t>
            </a:fld>
            <a:endParaRPr lang="zh-CN" altLang="en-US">
              <a:solidFill>
                <a:prstClr val="white"/>
              </a:solidFill>
            </a:endParaRPr>
          </a:p>
        </p:txBody>
      </p:sp>
    </p:spTree>
    <p:extLst>
      <p:ext uri="{BB962C8B-B14F-4D97-AF65-F5344CB8AC3E}">
        <p14:creationId xmlns:p14="http://schemas.microsoft.com/office/powerpoint/2010/main" val="34705425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609600" y="284031"/>
            <a:ext cx="9355667" cy="828675"/>
          </a:xfrm>
        </p:spPr>
        <p:txBody>
          <a:bodyPr/>
          <a:lstStyle>
            <a:lvl1pPr>
              <a:defRPr sz="3200">
                <a:latin typeface="Times New Roman" pitchFamily="18" charset="0"/>
                <a:ea typeface="华文中宋" pitchFamily="2" charset="-122"/>
                <a:cs typeface="Times New Roman" pitchFamily="18" charset="0"/>
              </a:defRPr>
            </a:lvl1pPr>
          </a:lstStyle>
          <a:p>
            <a:r>
              <a:rPr lang="zh-CN" altLang="en-US"/>
              <a:t>单击此处编辑母版标题样式</a:t>
            </a:r>
            <a:endParaRPr lang="en-US" dirty="0"/>
          </a:p>
        </p:txBody>
      </p:sp>
      <p:sp>
        <p:nvSpPr>
          <p:cNvPr id="3" name="Content Placeholder 2"/>
          <p:cNvSpPr>
            <a:spLocks noGrp="1"/>
          </p:cNvSpPr>
          <p:nvPr>
            <p:ph idx="1"/>
          </p:nvPr>
        </p:nvSpPr>
        <p:spPr/>
        <p:txBody>
          <a:bodyPr/>
          <a:lstStyle>
            <a:lvl2pPr>
              <a:buFont typeface="Wingdings" pitchFamily="2" charset="2"/>
              <a:buChar char="ü"/>
              <a:defRPr/>
            </a:lvl2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3"/>
          <p:cNvSpPr>
            <a:spLocks noGrp="1"/>
          </p:cNvSpPr>
          <p:nvPr>
            <p:ph type="dt" sz="half" idx="14"/>
          </p:nvPr>
        </p:nvSpPr>
        <p:spPr>
          <a:xfrm>
            <a:off x="10584" y="6565900"/>
            <a:ext cx="2844800" cy="292100"/>
          </a:xfrm>
          <a:prstGeom prst="rect">
            <a:avLst/>
          </a:prstGeom>
        </p:spPr>
        <p:txBody>
          <a:bodyPr/>
          <a:lstStyle>
            <a:lvl1pPr>
              <a:defRPr sz="1400"/>
            </a:lvl1pPr>
          </a:lstStyle>
          <a:p>
            <a:fld id="{530820CF-B880-4189-942D-D702A7CBA730}" type="datetimeFigureOut">
              <a:rPr lang="zh-CN" altLang="en-US" smtClean="0">
                <a:solidFill>
                  <a:prstClr val="black"/>
                </a:solidFill>
              </a:rPr>
              <a:pPr/>
              <a:t>2021/5/17</a:t>
            </a:fld>
            <a:endParaRPr lang="zh-CN" altLang="en-US">
              <a:solidFill>
                <a:prstClr val="black"/>
              </a:solidFill>
            </a:endParaRPr>
          </a:p>
        </p:txBody>
      </p:sp>
      <p:sp>
        <p:nvSpPr>
          <p:cNvPr id="6" name="Footer Placeholder 4"/>
          <p:cNvSpPr>
            <a:spLocks noGrp="1"/>
          </p:cNvSpPr>
          <p:nvPr>
            <p:ph type="ftr" sz="quarter" idx="15"/>
          </p:nvPr>
        </p:nvSpPr>
        <p:spPr>
          <a:xfrm>
            <a:off x="2338642" y="6494337"/>
            <a:ext cx="7071359" cy="292100"/>
          </a:xfrm>
        </p:spPr>
        <p:txBody>
          <a:bodyPr/>
          <a:lstStyle>
            <a:lvl1pPr>
              <a:defRPr sz="2000" b="0" smtClean="0">
                <a:solidFill>
                  <a:schemeClr val="bg1"/>
                </a:solidFill>
                <a:latin typeface="方正美黑简体" pitchFamily="2" charset="-122"/>
                <a:ea typeface="方正美黑简体" pitchFamily="2" charset="-122"/>
              </a:defRPr>
            </a:lvl1pPr>
          </a:lstStyle>
          <a:p>
            <a:endParaRPr lang="zh-CN" altLang="en-US">
              <a:solidFill>
                <a:prstClr val="white"/>
              </a:solidFill>
            </a:endParaRPr>
          </a:p>
        </p:txBody>
      </p:sp>
      <p:sp>
        <p:nvSpPr>
          <p:cNvPr id="7" name="Slide Number Placeholder 5"/>
          <p:cNvSpPr>
            <a:spLocks noGrp="1"/>
          </p:cNvSpPr>
          <p:nvPr>
            <p:ph type="sldNum" sz="quarter" idx="16"/>
          </p:nvPr>
        </p:nvSpPr>
        <p:spPr>
          <a:xfrm>
            <a:off x="9347200" y="6485987"/>
            <a:ext cx="2844800" cy="293687"/>
          </a:xfrm>
        </p:spPr>
        <p:txBody>
          <a:bodyPr/>
          <a:lstStyle>
            <a:lvl1pPr>
              <a:defRPr sz="1800" smtClean="0">
                <a:solidFill>
                  <a:schemeClr val="bg1"/>
                </a:solidFill>
              </a:defRPr>
            </a:lvl1pPr>
          </a:lstStyle>
          <a:p>
            <a:fld id="{0C913308-F349-4B6D-A68A-DD1791B4A57B}" type="slidenum">
              <a:rPr lang="zh-CN" altLang="en-US">
                <a:solidFill>
                  <a:prstClr val="white"/>
                </a:solidFill>
              </a:rPr>
              <a:pPr/>
              <a:t>‹#›</a:t>
            </a:fld>
            <a:endParaRPr lang="zh-CN" altLang="en-US">
              <a:solidFill>
                <a:prstClr val="white"/>
              </a:solidFill>
            </a:endParaRPr>
          </a:p>
        </p:txBody>
      </p:sp>
      <p:sp>
        <p:nvSpPr>
          <p:cNvPr id="8" name="矩形 7"/>
          <p:cNvSpPr/>
          <p:nvPr/>
        </p:nvSpPr>
        <p:spPr>
          <a:xfrm>
            <a:off x="609600" y="296556"/>
            <a:ext cx="8225424" cy="18000"/>
          </a:xfrm>
          <a:prstGeom prst="rect">
            <a:avLst/>
          </a:prstGeom>
          <a:gradFill flip="none" rotWithShape="1">
            <a:gsLst>
              <a:gs pos="0">
                <a:schemeClr val="bg1">
                  <a:lumMod val="95000"/>
                </a:schemeClr>
              </a:gs>
              <a:gs pos="70000">
                <a:schemeClr val="tx2">
                  <a:lumMod val="60000"/>
                  <a:lumOff val="40000"/>
                </a:schemeClr>
              </a:gs>
              <a:gs pos="100000">
                <a:schemeClr val="tx2">
                  <a:lumMod val="75000"/>
                </a:schemeClr>
              </a:gs>
            </a:gsLst>
            <a:lin ang="0" scaled="1"/>
            <a:tileRect/>
          </a:gra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800">
              <a:solidFill>
                <a:prstClr val="black"/>
              </a:solidFill>
            </a:endParaRPr>
          </a:p>
        </p:txBody>
      </p:sp>
      <p:sp>
        <p:nvSpPr>
          <p:cNvPr id="9" name="Content Placeholder 7"/>
          <p:cNvSpPr>
            <a:spLocks noGrp="1"/>
          </p:cNvSpPr>
          <p:nvPr>
            <p:ph sz="quarter" idx="13"/>
          </p:nvPr>
        </p:nvSpPr>
        <p:spPr>
          <a:xfrm>
            <a:off x="655368" y="-42214"/>
            <a:ext cx="4641897" cy="339383"/>
          </a:xfrm>
        </p:spPr>
        <p:txBody>
          <a:bodyPr>
            <a:noAutofit/>
          </a:bodyPr>
          <a:lstStyle>
            <a:lvl1pPr marL="0" indent="0">
              <a:buNone/>
              <a:defRPr sz="1800" b="1">
                <a:solidFill>
                  <a:srgbClr val="FFFF00"/>
                </a:solidFill>
                <a:latin typeface="Times New Roman" pitchFamily="18" charset="0"/>
                <a:ea typeface="黑体" pitchFamily="49" charset="-122"/>
                <a:cs typeface="Times New Roman" pitchFamily="18" charset="0"/>
              </a:defRPr>
            </a:lvl1pPr>
          </a:lstStyle>
          <a:p>
            <a:pPr lvl="0"/>
            <a:r>
              <a:rPr lang="zh-CN" altLang="en-US"/>
              <a:t>单击此处编辑母版文本样式</a:t>
            </a:r>
          </a:p>
        </p:txBody>
      </p:sp>
    </p:spTree>
    <p:extLst>
      <p:ext uri="{BB962C8B-B14F-4D97-AF65-F5344CB8AC3E}">
        <p14:creationId xmlns:p14="http://schemas.microsoft.com/office/powerpoint/2010/main" val="20035366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zh-CN" altLang="en-US"/>
              <a:t>单击此处编辑母版标题样式</a:t>
            </a:r>
            <a:endParaRPr lang="en-US"/>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a:xfrm>
            <a:off x="10584" y="6565900"/>
            <a:ext cx="2844800" cy="292100"/>
          </a:xfrm>
          <a:prstGeom prst="rect">
            <a:avLst/>
          </a:prstGeom>
        </p:spPr>
        <p:txBody>
          <a:bodyPr/>
          <a:lstStyle>
            <a:lvl1pPr>
              <a:defRPr/>
            </a:lvl1pPr>
          </a:lstStyle>
          <a:p>
            <a:fld id="{530820CF-B880-4189-942D-D702A7CBA730}" type="datetimeFigureOut">
              <a:rPr lang="zh-CN" altLang="en-US" smtClean="0">
                <a:solidFill>
                  <a:prstClr val="black"/>
                </a:solidFill>
              </a:rPr>
              <a:pPr/>
              <a:t>2021/5/17</a:t>
            </a:fld>
            <a:endParaRPr lang="zh-CN" altLang="en-US">
              <a:solidFill>
                <a:prstClr val="black"/>
              </a:solidFill>
            </a:endParaRPr>
          </a:p>
        </p:txBody>
      </p:sp>
      <p:sp>
        <p:nvSpPr>
          <p:cNvPr id="5" name="Footer Placeholder 4"/>
          <p:cNvSpPr>
            <a:spLocks noGrp="1"/>
          </p:cNvSpPr>
          <p:nvPr>
            <p:ph type="ftr" sz="quarter" idx="11"/>
          </p:nvPr>
        </p:nvSpPr>
        <p:spPr/>
        <p:txBody>
          <a:bodyPr/>
          <a:lstStyle>
            <a:lvl1pPr>
              <a:defRPr smtClean="0">
                <a:ea typeface="MS PGothic" pitchFamily="34" charset="-128"/>
              </a:defRPr>
            </a:lvl1pPr>
          </a:lstStyle>
          <a:p>
            <a:endParaRPr lang="zh-CN" altLang="en-US">
              <a:solidFill>
                <a:prstClr val="white"/>
              </a:solidFill>
            </a:endParaRPr>
          </a:p>
        </p:txBody>
      </p:sp>
      <p:sp>
        <p:nvSpPr>
          <p:cNvPr id="6" name="Slide Number Placeholder 5"/>
          <p:cNvSpPr>
            <a:spLocks noGrp="1"/>
          </p:cNvSpPr>
          <p:nvPr>
            <p:ph type="sldNum" sz="quarter" idx="12"/>
          </p:nvPr>
        </p:nvSpPr>
        <p:spPr/>
        <p:txBody>
          <a:bodyPr/>
          <a:lstStyle>
            <a:lvl1pPr>
              <a:defRPr smtClean="0"/>
            </a:lvl1pPr>
          </a:lstStyle>
          <a:p>
            <a:fld id="{0C913308-F349-4B6D-A68A-DD1791B4A57B}" type="slidenum">
              <a:rPr lang="zh-CN" altLang="en-US">
                <a:solidFill>
                  <a:prstClr val="white"/>
                </a:solidFill>
              </a:rPr>
              <a:pPr/>
              <a:t>‹#›</a:t>
            </a:fld>
            <a:endParaRPr lang="zh-CN" altLang="en-US">
              <a:solidFill>
                <a:prstClr val="white"/>
              </a:solidFill>
            </a:endParaRPr>
          </a:p>
        </p:txBody>
      </p:sp>
    </p:spTree>
    <p:extLst>
      <p:ext uri="{BB962C8B-B14F-4D97-AF65-F5344CB8AC3E}">
        <p14:creationId xmlns:p14="http://schemas.microsoft.com/office/powerpoint/2010/main" val="134720299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3.xml"/><Relationship Id="rId13" Type="http://schemas.openxmlformats.org/officeDocument/2006/relationships/slideLayout" Target="../slideLayouts/slideLayout18.xml"/><Relationship Id="rId3" Type="http://schemas.openxmlformats.org/officeDocument/2006/relationships/slideLayout" Target="../slideLayouts/slideLayout8.xml"/><Relationship Id="rId7" Type="http://schemas.openxmlformats.org/officeDocument/2006/relationships/slideLayout" Target="../slideLayouts/slideLayout12.xml"/><Relationship Id="rId12" Type="http://schemas.openxmlformats.org/officeDocument/2006/relationships/slideLayout" Target="../slideLayouts/slideLayout17.xml"/><Relationship Id="rId17" Type="http://schemas.openxmlformats.org/officeDocument/2006/relationships/image" Target="../media/image2.jpeg"/><Relationship Id="rId2" Type="http://schemas.openxmlformats.org/officeDocument/2006/relationships/slideLayout" Target="../slideLayouts/slideLayout7.xml"/><Relationship Id="rId16" Type="http://schemas.openxmlformats.org/officeDocument/2006/relationships/theme" Target="../theme/theme2.xml"/><Relationship Id="rId1" Type="http://schemas.openxmlformats.org/officeDocument/2006/relationships/slideLayout" Target="../slideLayouts/slideLayout6.xml"/><Relationship Id="rId6" Type="http://schemas.openxmlformats.org/officeDocument/2006/relationships/slideLayout" Target="../slideLayouts/slideLayout11.xml"/><Relationship Id="rId11" Type="http://schemas.openxmlformats.org/officeDocument/2006/relationships/slideLayout" Target="../slideLayouts/slideLayout16.xml"/><Relationship Id="rId5" Type="http://schemas.openxmlformats.org/officeDocument/2006/relationships/slideLayout" Target="../slideLayouts/slideLayout10.xml"/><Relationship Id="rId15" Type="http://schemas.openxmlformats.org/officeDocument/2006/relationships/slideLayout" Target="../slideLayouts/slideLayout20.xml"/><Relationship Id="rId10" Type="http://schemas.openxmlformats.org/officeDocument/2006/relationships/slideLayout" Target="../slideLayouts/slideLayout15.xml"/><Relationship Id="rId4" Type="http://schemas.openxmlformats.org/officeDocument/2006/relationships/slideLayout" Target="../slideLayouts/slideLayout9.xml"/><Relationship Id="rId9" Type="http://schemas.openxmlformats.org/officeDocument/2006/relationships/slideLayout" Target="../slideLayouts/slideLayout14.xml"/><Relationship Id="rId14"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7" cstate="print"/>
          <a:srcRect/>
          <a:stretch>
            <a:fillRect/>
          </a:stretch>
        </a:blip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bwMode="auto">
          <a:xfrm>
            <a:off x="624417" y="0"/>
            <a:ext cx="109728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dirty="0"/>
              <a:t>单击此处编辑母版标题</a:t>
            </a:r>
          </a:p>
        </p:txBody>
      </p:sp>
      <p:sp>
        <p:nvSpPr>
          <p:cNvPr id="3075" name="Rectangle 3"/>
          <p:cNvSpPr>
            <a:spLocks noGrp="1" noChangeArrowheads="1"/>
          </p:cNvSpPr>
          <p:nvPr>
            <p:ph type="body" idx="1"/>
          </p:nvPr>
        </p:nvSpPr>
        <p:spPr bwMode="auto">
          <a:xfrm>
            <a:off x="609600" y="1371600"/>
            <a:ext cx="10972800" cy="49530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7" name="Slide Number Placeholder 4"/>
          <p:cNvSpPr>
            <a:spLocks noGrp="1"/>
          </p:cNvSpPr>
          <p:nvPr>
            <p:ph type="sldNum" sz="quarter" idx="4"/>
          </p:nvPr>
        </p:nvSpPr>
        <p:spPr bwMode="auto">
          <a:xfrm>
            <a:off x="8159751" y="6381750"/>
            <a:ext cx="2844800" cy="331788"/>
          </a:xfrm>
          <a:prstGeom prst="rect">
            <a:avLst/>
          </a:prstGeom>
          <a:ln>
            <a:miter lim="800000"/>
            <a:headEnd/>
            <a:tailEnd/>
          </a:ln>
        </p:spPr>
        <p:txBody>
          <a:bodyPr vert="horz" wrap="square" lIns="91440" tIns="45720" rIns="91440" bIns="45720" numCol="1" anchor="ctr" anchorCtr="0" compatLnSpc="1">
            <a:prstTxWarp prst="textNoShape">
              <a:avLst/>
            </a:prstTxWarp>
          </a:bodyPr>
          <a:lstStyle>
            <a:lvl1pPr algn="r" eaLnBrk="0" hangingPunct="0">
              <a:defRPr sz="1200" b="0" u="none" smtClean="0">
                <a:solidFill>
                  <a:srgbClr val="003366"/>
                </a:solidFill>
                <a:latin typeface="+mn-lt"/>
                <a:ea typeface="+mn-ea"/>
              </a:defRPr>
            </a:lvl1pPr>
          </a:lstStyle>
          <a:p>
            <a:fld id="{A8AF137C-4885-4C0F-B5B5-B257ACD5C8F4}" type="slidenum">
              <a:rPr lang="zh-CN" altLang="en-US" smtClean="0"/>
              <a:pPr/>
              <a:t>‹#›</a:t>
            </a:fld>
            <a:endParaRPr lang="zh-CN" altLang="en-US"/>
          </a:p>
        </p:txBody>
      </p:sp>
    </p:spTree>
    <p:extLst>
      <p:ext uri="{BB962C8B-B14F-4D97-AF65-F5344CB8AC3E}">
        <p14:creationId xmlns:p14="http://schemas.microsoft.com/office/powerpoint/2010/main" val="262478979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lgn="l" rtl="0" eaLnBrk="1" fontAlgn="base" hangingPunct="1">
        <a:spcBef>
          <a:spcPct val="0"/>
        </a:spcBef>
        <a:spcAft>
          <a:spcPct val="0"/>
        </a:spcAft>
        <a:defRPr sz="3600">
          <a:solidFill>
            <a:schemeClr val="bg1"/>
          </a:solidFill>
          <a:latin typeface="微软雅黑" pitchFamily="34" charset="-122"/>
          <a:ea typeface="微软雅黑" pitchFamily="34" charset="-122"/>
          <a:cs typeface="+mj-cs"/>
        </a:defRPr>
      </a:lvl1pPr>
      <a:lvl2pPr algn="ctr" rtl="0" eaLnBrk="1" fontAlgn="base" hangingPunct="1">
        <a:spcBef>
          <a:spcPct val="0"/>
        </a:spcBef>
        <a:spcAft>
          <a:spcPct val="0"/>
        </a:spcAft>
        <a:defRPr sz="3600">
          <a:solidFill>
            <a:schemeClr val="bg1"/>
          </a:solidFill>
          <a:latin typeface="华文细黑" pitchFamily="-108" charset="-122"/>
          <a:ea typeface="华文细黑" pitchFamily="-108" charset="-122"/>
          <a:cs typeface="华文细黑" pitchFamily="-108" charset="-122"/>
        </a:defRPr>
      </a:lvl2pPr>
      <a:lvl3pPr algn="ctr" rtl="0" eaLnBrk="1" fontAlgn="base" hangingPunct="1">
        <a:spcBef>
          <a:spcPct val="0"/>
        </a:spcBef>
        <a:spcAft>
          <a:spcPct val="0"/>
        </a:spcAft>
        <a:defRPr sz="3600">
          <a:solidFill>
            <a:schemeClr val="bg1"/>
          </a:solidFill>
          <a:latin typeface="华文细黑" pitchFamily="-108" charset="-122"/>
          <a:ea typeface="华文细黑" pitchFamily="-108" charset="-122"/>
          <a:cs typeface="华文细黑" pitchFamily="-108" charset="-122"/>
        </a:defRPr>
      </a:lvl3pPr>
      <a:lvl4pPr algn="ctr" rtl="0" eaLnBrk="1" fontAlgn="base" hangingPunct="1">
        <a:spcBef>
          <a:spcPct val="0"/>
        </a:spcBef>
        <a:spcAft>
          <a:spcPct val="0"/>
        </a:spcAft>
        <a:defRPr sz="3600">
          <a:solidFill>
            <a:schemeClr val="bg1"/>
          </a:solidFill>
          <a:latin typeface="华文细黑" pitchFamily="-108" charset="-122"/>
          <a:ea typeface="华文细黑" pitchFamily="-108" charset="-122"/>
          <a:cs typeface="华文细黑" pitchFamily="-108" charset="-122"/>
        </a:defRPr>
      </a:lvl4pPr>
      <a:lvl5pPr algn="ctr" rtl="0" eaLnBrk="1" fontAlgn="base" hangingPunct="1">
        <a:spcBef>
          <a:spcPct val="0"/>
        </a:spcBef>
        <a:spcAft>
          <a:spcPct val="0"/>
        </a:spcAft>
        <a:defRPr sz="3600">
          <a:solidFill>
            <a:schemeClr val="bg1"/>
          </a:solidFill>
          <a:latin typeface="华文细黑" pitchFamily="-108" charset="-122"/>
          <a:ea typeface="华文细黑" pitchFamily="-108" charset="-122"/>
          <a:cs typeface="华文细黑" pitchFamily="-108" charset="-122"/>
        </a:defRPr>
      </a:lvl5pPr>
      <a:lvl6pPr marL="457200" algn="ctr" rtl="0" eaLnBrk="1" fontAlgn="base" hangingPunct="1">
        <a:spcBef>
          <a:spcPct val="0"/>
        </a:spcBef>
        <a:spcAft>
          <a:spcPct val="0"/>
        </a:spcAft>
        <a:defRPr sz="3600">
          <a:solidFill>
            <a:schemeClr val="bg1"/>
          </a:solidFill>
          <a:latin typeface="黑体" pitchFamily="-108" charset="-122"/>
          <a:ea typeface="黑体" pitchFamily="-108" charset="-122"/>
          <a:cs typeface="黑体" pitchFamily="-108" charset="-122"/>
        </a:defRPr>
      </a:lvl6pPr>
      <a:lvl7pPr marL="914400" algn="ctr" rtl="0" eaLnBrk="1" fontAlgn="base" hangingPunct="1">
        <a:spcBef>
          <a:spcPct val="0"/>
        </a:spcBef>
        <a:spcAft>
          <a:spcPct val="0"/>
        </a:spcAft>
        <a:defRPr sz="3600">
          <a:solidFill>
            <a:schemeClr val="bg1"/>
          </a:solidFill>
          <a:latin typeface="黑体" pitchFamily="-108" charset="-122"/>
          <a:ea typeface="黑体" pitchFamily="-108" charset="-122"/>
          <a:cs typeface="黑体" pitchFamily="-108" charset="-122"/>
        </a:defRPr>
      </a:lvl7pPr>
      <a:lvl8pPr marL="1371600" algn="ctr" rtl="0" eaLnBrk="1" fontAlgn="base" hangingPunct="1">
        <a:spcBef>
          <a:spcPct val="0"/>
        </a:spcBef>
        <a:spcAft>
          <a:spcPct val="0"/>
        </a:spcAft>
        <a:defRPr sz="3600">
          <a:solidFill>
            <a:schemeClr val="bg1"/>
          </a:solidFill>
          <a:latin typeface="黑体" pitchFamily="-108" charset="-122"/>
          <a:ea typeface="黑体" pitchFamily="-108" charset="-122"/>
          <a:cs typeface="黑体" pitchFamily="-108" charset="-122"/>
        </a:defRPr>
      </a:lvl8pPr>
      <a:lvl9pPr marL="1828800" algn="ctr" rtl="0" eaLnBrk="1" fontAlgn="base" hangingPunct="1">
        <a:spcBef>
          <a:spcPct val="0"/>
        </a:spcBef>
        <a:spcAft>
          <a:spcPct val="0"/>
        </a:spcAft>
        <a:defRPr sz="3600">
          <a:solidFill>
            <a:schemeClr val="bg1"/>
          </a:solidFill>
          <a:latin typeface="黑体" pitchFamily="-108" charset="-122"/>
          <a:ea typeface="黑体" pitchFamily="-108" charset="-122"/>
          <a:cs typeface="黑体" pitchFamily="-108" charset="-122"/>
        </a:defRPr>
      </a:lvl9pPr>
    </p:titleStyle>
    <p:bodyStyle>
      <a:lvl1pPr marL="342900" indent="-342900" algn="l" rtl="0" eaLnBrk="1" fontAlgn="base" hangingPunct="1">
        <a:spcBef>
          <a:spcPct val="20000"/>
        </a:spcBef>
        <a:spcAft>
          <a:spcPct val="0"/>
        </a:spcAft>
        <a:buClr>
          <a:srgbClr val="003366"/>
        </a:buClr>
        <a:buSzPct val="85000"/>
        <a:buFont typeface="Wingdings" pitchFamily="2" charset="2"/>
        <a:buChar char="v"/>
        <a:defRPr sz="3200" baseline="0">
          <a:solidFill>
            <a:schemeClr val="tx1"/>
          </a:solidFill>
          <a:latin typeface="Times New Roman" pitchFamily="18" charset="0"/>
          <a:ea typeface="宋体" pitchFamily="2" charset="-122"/>
          <a:cs typeface="+mn-cs"/>
        </a:defRPr>
      </a:lvl1pPr>
      <a:lvl2pPr marL="742950" indent="-285750" algn="l" rtl="0" eaLnBrk="1" fontAlgn="base" hangingPunct="1">
        <a:spcBef>
          <a:spcPct val="20000"/>
        </a:spcBef>
        <a:spcAft>
          <a:spcPct val="0"/>
        </a:spcAft>
        <a:buClr>
          <a:srgbClr val="003366"/>
        </a:buClr>
        <a:buChar char="–"/>
        <a:defRPr sz="2800" baseline="0">
          <a:solidFill>
            <a:schemeClr val="tx1"/>
          </a:solidFill>
          <a:latin typeface="Times New Roman" pitchFamily="18" charset="0"/>
          <a:ea typeface="宋体" pitchFamily="2" charset="-122"/>
          <a:cs typeface="+mn-cs"/>
        </a:defRPr>
      </a:lvl2pPr>
      <a:lvl3pPr marL="1143000" indent="-228600" algn="l" rtl="0" eaLnBrk="1" fontAlgn="base" hangingPunct="1">
        <a:spcBef>
          <a:spcPct val="20000"/>
        </a:spcBef>
        <a:spcAft>
          <a:spcPct val="0"/>
        </a:spcAft>
        <a:buClr>
          <a:srgbClr val="003366"/>
        </a:buClr>
        <a:buChar char="•"/>
        <a:defRPr sz="2400" baseline="0">
          <a:solidFill>
            <a:schemeClr val="tx1"/>
          </a:solidFill>
          <a:latin typeface="Times New Roman" pitchFamily="18" charset="0"/>
          <a:ea typeface="宋体" pitchFamily="2" charset="-122"/>
          <a:cs typeface="+mn-cs"/>
        </a:defRPr>
      </a:lvl3pPr>
      <a:lvl4pPr marL="1600200" indent="-228600" algn="l" rtl="0" eaLnBrk="1" fontAlgn="base" hangingPunct="1">
        <a:spcBef>
          <a:spcPct val="20000"/>
        </a:spcBef>
        <a:spcAft>
          <a:spcPct val="0"/>
        </a:spcAft>
        <a:buClr>
          <a:srgbClr val="003366"/>
        </a:buClr>
        <a:buChar char="–"/>
        <a:defRPr sz="2000" baseline="0">
          <a:solidFill>
            <a:schemeClr val="tx1"/>
          </a:solidFill>
          <a:latin typeface="Times New Roman" pitchFamily="18" charset="0"/>
          <a:ea typeface="宋体" pitchFamily="2" charset="-122"/>
          <a:cs typeface="+mn-cs"/>
        </a:defRPr>
      </a:lvl4pPr>
      <a:lvl5pPr marL="2057400" indent="-228600" algn="l" rtl="0" eaLnBrk="1" fontAlgn="base" hangingPunct="1">
        <a:spcBef>
          <a:spcPct val="20000"/>
        </a:spcBef>
        <a:spcAft>
          <a:spcPct val="0"/>
        </a:spcAft>
        <a:buClr>
          <a:srgbClr val="003366"/>
        </a:buClr>
        <a:buChar char="»"/>
        <a:defRPr sz="2000" baseline="0">
          <a:solidFill>
            <a:schemeClr val="tx1"/>
          </a:solidFill>
          <a:latin typeface="Times New Roman" pitchFamily="18" charset="0"/>
          <a:ea typeface="宋体" pitchFamily="2" charset="-122"/>
          <a:cs typeface="+mn-cs"/>
        </a:defRPr>
      </a:lvl5pPr>
      <a:lvl6pPr marL="2514600" indent="-228600" algn="l" rtl="0" eaLnBrk="1" fontAlgn="base" hangingPunct="1">
        <a:spcBef>
          <a:spcPct val="20000"/>
        </a:spcBef>
        <a:spcAft>
          <a:spcPct val="0"/>
        </a:spcAft>
        <a:buClr>
          <a:srgbClr val="003366"/>
        </a:buClr>
        <a:buChar char="»"/>
        <a:defRPr sz="2000">
          <a:solidFill>
            <a:schemeClr val="tx1"/>
          </a:solidFill>
          <a:latin typeface="+mn-lt"/>
          <a:ea typeface="ＭＳ Ｐゴシック" pitchFamily="-108" charset="-128"/>
        </a:defRPr>
      </a:lvl6pPr>
      <a:lvl7pPr marL="2971800" indent="-228600" algn="l" rtl="0" eaLnBrk="1" fontAlgn="base" hangingPunct="1">
        <a:spcBef>
          <a:spcPct val="20000"/>
        </a:spcBef>
        <a:spcAft>
          <a:spcPct val="0"/>
        </a:spcAft>
        <a:buClr>
          <a:srgbClr val="003366"/>
        </a:buClr>
        <a:buChar char="»"/>
        <a:defRPr sz="2000">
          <a:solidFill>
            <a:schemeClr val="tx1"/>
          </a:solidFill>
          <a:latin typeface="+mn-lt"/>
          <a:ea typeface="ＭＳ Ｐゴシック" pitchFamily="-108" charset="-128"/>
        </a:defRPr>
      </a:lvl7pPr>
      <a:lvl8pPr marL="3429000" indent="-228600" algn="l" rtl="0" eaLnBrk="1" fontAlgn="base" hangingPunct="1">
        <a:spcBef>
          <a:spcPct val="20000"/>
        </a:spcBef>
        <a:spcAft>
          <a:spcPct val="0"/>
        </a:spcAft>
        <a:buClr>
          <a:srgbClr val="003366"/>
        </a:buClr>
        <a:buChar char="»"/>
        <a:defRPr sz="2000">
          <a:solidFill>
            <a:schemeClr val="tx1"/>
          </a:solidFill>
          <a:latin typeface="+mn-lt"/>
          <a:ea typeface="ＭＳ Ｐゴシック" pitchFamily="-108" charset="-128"/>
        </a:defRPr>
      </a:lvl8pPr>
      <a:lvl9pPr marL="3886200" indent="-228600" algn="l" rtl="0" eaLnBrk="1" fontAlgn="base" hangingPunct="1">
        <a:spcBef>
          <a:spcPct val="20000"/>
        </a:spcBef>
        <a:spcAft>
          <a:spcPct val="0"/>
        </a:spcAft>
        <a:buClr>
          <a:srgbClr val="003366"/>
        </a:buClr>
        <a:buChar char="»"/>
        <a:defRPr sz="2000">
          <a:solidFill>
            <a:schemeClr val="tx1"/>
          </a:solidFill>
          <a:latin typeface="+mn-lt"/>
          <a:ea typeface="ＭＳ Ｐゴシック" pitchFamily="-108" charset="-128"/>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7">
            <a:lum/>
          </a:blip>
          <a:srcRect/>
          <a:stretch>
            <a:fillRect/>
          </a:stretch>
        </a:blipFill>
        <a:effectLst/>
      </p:bgPr>
    </p:bg>
    <p:spTree>
      <p:nvGrpSpPr>
        <p:cNvPr id="1" name=""/>
        <p:cNvGrpSpPr/>
        <p:nvPr/>
      </p:nvGrpSpPr>
      <p:grpSpPr>
        <a:xfrm>
          <a:off x="0" y="0"/>
          <a:ext cx="0" cy="0"/>
          <a:chOff x="0" y="0"/>
          <a:chExt cx="0" cy="0"/>
        </a:xfrm>
      </p:grpSpPr>
      <p:sp>
        <p:nvSpPr>
          <p:cNvPr id="1027" name="Title Placeholder 1"/>
          <p:cNvSpPr>
            <a:spLocks noGrp="1"/>
          </p:cNvSpPr>
          <p:nvPr>
            <p:ph type="title"/>
          </p:nvPr>
        </p:nvSpPr>
        <p:spPr bwMode="auto">
          <a:xfrm>
            <a:off x="609600" y="121193"/>
            <a:ext cx="9355667" cy="82867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a:t>单击此处编辑母版标题样式</a:t>
            </a:r>
            <a:endParaRPr lang="en-US" altLang="zh-CN" dirty="0"/>
          </a:p>
        </p:txBody>
      </p:sp>
      <p:sp>
        <p:nvSpPr>
          <p:cNvPr id="1028" name="Text Placeholder 2"/>
          <p:cNvSpPr>
            <a:spLocks noGrp="1"/>
          </p:cNvSpPr>
          <p:nvPr>
            <p:ph type="body" idx="1"/>
          </p:nvPr>
        </p:nvSpPr>
        <p:spPr bwMode="auto">
          <a:xfrm>
            <a:off x="609600" y="1338941"/>
            <a:ext cx="10972800" cy="4918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ltLang="zh-CN" dirty="0"/>
          </a:p>
        </p:txBody>
      </p:sp>
      <p:sp>
        <p:nvSpPr>
          <p:cNvPr id="5" name="Footer Placeholder 4"/>
          <p:cNvSpPr>
            <a:spLocks noGrp="1"/>
          </p:cNvSpPr>
          <p:nvPr>
            <p:ph type="ftr" sz="quarter" idx="3"/>
          </p:nvPr>
        </p:nvSpPr>
        <p:spPr>
          <a:xfrm>
            <a:off x="3913718" y="6474459"/>
            <a:ext cx="4643967" cy="292100"/>
          </a:xfrm>
          <a:prstGeom prst="rect">
            <a:avLst/>
          </a:prstGeom>
        </p:spPr>
        <p:txBody>
          <a:bodyPr vert="horz" wrap="square" lIns="91440" tIns="45720" rIns="91440" bIns="45720" numCol="1" anchor="ctr" anchorCtr="0" compatLnSpc="1">
            <a:prstTxWarp prst="textNoShape">
              <a:avLst/>
            </a:prstTxWarp>
          </a:bodyPr>
          <a:lstStyle>
            <a:lvl1pPr algn="ctr">
              <a:defRPr sz="2000" b="0" dirty="0" smtClean="0">
                <a:solidFill>
                  <a:schemeClr val="bg1"/>
                </a:solidFill>
                <a:latin typeface="方正美黑简体" pitchFamily="2" charset="-122"/>
                <a:ea typeface="方正美黑简体" pitchFamily="2" charset="-122"/>
                <a:cs typeface="Times New Roman" pitchFamily="18" charset="0"/>
              </a:defRPr>
            </a:lvl1pPr>
          </a:lstStyle>
          <a:p>
            <a:endParaRPr lang="zh-CN" altLang="en-US">
              <a:solidFill>
                <a:prstClr val="white"/>
              </a:solidFill>
            </a:endParaRPr>
          </a:p>
        </p:txBody>
      </p:sp>
      <p:sp>
        <p:nvSpPr>
          <p:cNvPr id="6" name="Slide Number Placeholder 5"/>
          <p:cNvSpPr>
            <a:spLocks noGrp="1"/>
          </p:cNvSpPr>
          <p:nvPr>
            <p:ph type="sldNum" sz="quarter" idx="4"/>
          </p:nvPr>
        </p:nvSpPr>
        <p:spPr>
          <a:xfrm>
            <a:off x="9347200" y="6492333"/>
            <a:ext cx="2844800" cy="293687"/>
          </a:xfrm>
          <a:prstGeom prst="rect">
            <a:avLst/>
          </a:prstGeom>
        </p:spPr>
        <p:txBody>
          <a:bodyPr vert="horz" wrap="square" lIns="91440" tIns="45720" rIns="91440" bIns="45720" numCol="1" anchor="ctr" anchorCtr="0" compatLnSpc="1">
            <a:prstTxWarp prst="textNoShape">
              <a:avLst/>
            </a:prstTxWarp>
          </a:bodyPr>
          <a:lstStyle>
            <a:lvl1pPr algn="r">
              <a:defRPr sz="1800" smtClean="0">
                <a:solidFill>
                  <a:schemeClr val="bg1"/>
                </a:solidFill>
                <a:latin typeface="Times New Roman" pitchFamily="18" charset="0"/>
                <a:cs typeface="Times New Roman" pitchFamily="18" charset="0"/>
              </a:defRPr>
            </a:lvl1pPr>
          </a:lstStyle>
          <a:p>
            <a:fld id="{0C913308-F349-4B6D-A68A-DD1791B4A57B}" type="slidenum">
              <a:rPr lang="zh-CN" altLang="en-US">
                <a:solidFill>
                  <a:prstClr val="white"/>
                </a:solidFill>
              </a:rPr>
              <a:pPr/>
              <a:t>‹#›</a:t>
            </a:fld>
            <a:endParaRPr lang="zh-CN" altLang="en-US">
              <a:solidFill>
                <a:prstClr val="white"/>
              </a:solidFill>
            </a:endParaRPr>
          </a:p>
        </p:txBody>
      </p:sp>
    </p:spTree>
    <p:extLst>
      <p:ext uri="{BB962C8B-B14F-4D97-AF65-F5344CB8AC3E}">
        <p14:creationId xmlns:p14="http://schemas.microsoft.com/office/powerpoint/2010/main" val="1333832094"/>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 id="2147483678" r:id="rId12"/>
    <p:sldLayoutId id="2147483679" r:id="rId13"/>
    <p:sldLayoutId id="2147483680" r:id="rId14"/>
    <p:sldLayoutId id="2147483681" r:id="rId15"/>
  </p:sldLayoutIdLst>
  <p:txStyles>
    <p:titleStyle>
      <a:lvl1pPr algn="l" defTabSz="457200" rtl="0" eaLnBrk="1" fontAlgn="base" hangingPunct="1">
        <a:spcBef>
          <a:spcPct val="0"/>
        </a:spcBef>
        <a:spcAft>
          <a:spcPct val="0"/>
        </a:spcAft>
        <a:defRPr sz="4000" b="1" kern="1200">
          <a:solidFill>
            <a:schemeClr val="bg1"/>
          </a:solidFill>
          <a:effectLst>
            <a:outerShdw blurRad="38100" dist="38100" dir="2700000" algn="tl">
              <a:srgbClr val="000000">
                <a:alpha val="43137"/>
              </a:srgbClr>
            </a:outerShdw>
          </a:effectLst>
          <a:latin typeface="Times New Roman" pitchFamily="18" charset="0"/>
          <a:ea typeface="华文中宋" pitchFamily="2" charset="-122"/>
          <a:cs typeface="Times New Roman" pitchFamily="18" charset="0"/>
        </a:defRPr>
      </a:lvl1pPr>
      <a:lvl2pPr algn="l" defTabSz="457200" rtl="0" eaLnBrk="1" fontAlgn="base" hangingPunct="1">
        <a:spcBef>
          <a:spcPct val="0"/>
        </a:spcBef>
        <a:spcAft>
          <a:spcPct val="0"/>
        </a:spcAft>
        <a:defRPr sz="3600" b="1">
          <a:solidFill>
            <a:schemeClr val="bg1"/>
          </a:solidFill>
          <a:latin typeface="Times New Roman" charset="0"/>
          <a:ea typeface="华文中宋" pitchFamily="2" charset="-122"/>
          <a:cs typeface="Times New Roman" charset="0"/>
        </a:defRPr>
      </a:lvl2pPr>
      <a:lvl3pPr algn="l" defTabSz="457200" rtl="0" eaLnBrk="1" fontAlgn="base" hangingPunct="1">
        <a:spcBef>
          <a:spcPct val="0"/>
        </a:spcBef>
        <a:spcAft>
          <a:spcPct val="0"/>
        </a:spcAft>
        <a:defRPr sz="3600" b="1">
          <a:solidFill>
            <a:schemeClr val="bg1"/>
          </a:solidFill>
          <a:latin typeface="Times New Roman" charset="0"/>
          <a:ea typeface="华文中宋" pitchFamily="2" charset="-122"/>
          <a:cs typeface="Times New Roman" charset="0"/>
        </a:defRPr>
      </a:lvl3pPr>
      <a:lvl4pPr algn="l" defTabSz="457200" rtl="0" eaLnBrk="1" fontAlgn="base" hangingPunct="1">
        <a:spcBef>
          <a:spcPct val="0"/>
        </a:spcBef>
        <a:spcAft>
          <a:spcPct val="0"/>
        </a:spcAft>
        <a:defRPr sz="3600" b="1">
          <a:solidFill>
            <a:schemeClr val="bg1"/>
          </a:solidFill>
          <a:latin typeface="Times New Roman" charset="0"/>
          <a:ea typeface="华文中宋" pitchFamily="2" charset="-122"/>
          <a:cs typeface="Times New Roman" charset="0"/>
        </a:defRPr>
      </a:lvl4pPr>
      <a:lvl5pPr algn="l" defTabSz="457200" rtl="0" eaLnBrk="1" fontAlgn="base" hangingPunct="1">
        <a:spcBef>
          <a:spcPct val="0"/>
        </a:spcBef>
        <a:spcAft>
          <a:spcPct val="0"/>
        </a:spcAft>
        <a:defRPr sz="3600" b="1">
          <a:solidFill>
            <a:schemeClr val="bg1"/>
          </a:solidFill>
          <a:latin typeface="Times New Roman" charset="0"/>
          <a:ea typeface="华文中宋" pitchFamily="2" charset="-122"/>
          <a:cs typeface="Times New Roman" charset="0"/>
        </a:defRPr>
      </a:lvl5pPr>
      <a:lvl6pPr marL="457200" algn="l" defTabSz="457200" rtl="0" eaLnBrk="1" fontAlgn="base" hangingPunct="1">
        <a:spcBef>
          <a:spcPct val="0"/>
        </a:spcBef>
        <a:spcAft>
          <a:spcPct val="0"/>
        </a:spcAft>
        <a:defRPr sz="3600">
          <a:solidFill>
            <a:schemeClr val="bg1"/>
          </a:solidFill>
          <a:latin typeface="Times New Roman" charset="0"/>
          <a:ea typeface="ＭＳ Ｐゴシック" charset="0"/>
          <a:cs typeface="Times New Roman" charset="0"/>
        </a:defRPr>
      </a:lvl6pPr>
      <a:lvl7pPr marL="914400" algn="l" defTabSz="457200" rtl="0" eaLnBrk="1" fontAlgn="base" hangingPunct="1">
        <a:spcBef>
          <a:spcPct val="0"/>
        </a:spcBef>
        <a:spcAft>
          <a:spcPct val="0"/>
        </a:spcAft>
        <a:defRPr sz="3600">
          <a:solidFill>
            <a:schemeClr val="bg1"/>
          </a:solidFill>
          <a:latin typeface="Times New Roman" charset="0"/>
          <a:ea typeface="ＭＳ Ｐゴシック" charset="0"/>
          <a:cs typeface="Times New Roman" charset="0"/>
        </a:defRPr>
      </a:lvl7pPr>
      <a:lvl8pPr marL="1371600" algn="l" defTabSz="457200" rtl="0" eaLnBrk="1" fontAlgn="base" hangingPunct="1">
        <a:spcBef>
          <a:spcPct val="0"/>
        </a:spcBef>
        <a:spcAft>
          <a:spcPct val="0"/>
        </a:spcAft>
        <a:defRPr sz="3600">
          <a:solidFill>
            <a:schemeClr val="bg1"/>
          </a:solidFill>
          <a:latin typeface="Times New Roman" charset="0"/>
          <a:ea typeface="ＭＳ Ｐゴシック" charset="0"/>
          <a:cs typeface="Times New Roman" charset="0"/>
        </a:defRPr>
      </a:lvl8pPr>
      <a:lvl9pPr marL="1828800" algn="l" defTabSz="457200" rtl="0" eaLnBrk="1" fontAlgn="base" hangingPunct="1">
        <a:spcBef>
          <a:spcPct val="0"/>
        </a:spcBef>
        <a:spcAft>
          <a:spcPct val="0"/>
        </a:spcAft>
        <a:defRPr sz="3600">
          <a:solidFill>
            <a:schemeClr val="bg1"/>
          </a:solidFill>
          <a:latin typeface="Times New Roman" charset="0"/>
          <a:ea typeface="ＭＳ Ｐゴシック" charset="0"/>
          <a:cs typeface="Times New Roman" charset="0"/>
        </a:defRPr>
      </a:lvl9pPr>
    </p:titleStyle>
    <p:bodyStyle>
      <a:lvl1pPr marL="342900" indent="-342900" algn="l" defTabSz="457200" rtl="0" eaLnBrk="1" fontAlgn="base" hangingPunct="1">
        <a:lnSpc>
          <a:spcPct val="110000"/>
        </a:lnSpc>
        <a:spcBef>
          <a:spcPct val="20000"/>
        </a:spcBef>
        <a:spcAft>
          <a:spcPct val="0"/>
        </a:spcAft>
        <a:buFont typeface="Wingdings" pitchFamily="2" charset="2"/>
        <a:buChar char="²"/>
        <a:defRPr sz="3200" b="1" kern="1200">
          <a:solidFill>
            <a:srgbClr val="17375E"/>
          </a:solidFill>
          <a:latin typeface="Times New Roman"/>
          <a:ea typeface="黑体"/>
          <a:cs typeface="Times New Roman"/>
        </a:defRPr>
      </a:lvl1pPr>
      <a:lvl2pPr marL="742950" indent="-285750" algn="l" defTabSz="457200" rtl="0" eaLnBrk="1" fontAlgn="base" hangingPunct="1">
        <a:lnSpc>
          <a:spcPct val="110000"/>
        </a:lnSpc>
        <a:spcBef>
          <a:spcPct val="20000"/>
        </a:spcBef>
        <a:spcAft>
          <a:spcPct val="0"/>
        </a:spcAft>
        <a:buFont typeface="Arial" charset="0"/>
        <a:buChar char="–"/>
        <a:defRPr sz="2800" kern="1200">
          <a:solidFill>
            <a:srgbClr val="17375E"/>
          </a:solidFill>
          <a:latin typeface="Times New Roman"/>
          <a:ea typeface="黑体"/>
          <a:cs typeface="Times New Roman"/>
        </a:defRPr>
      </a:lvl2pPr>
      <a:lvl3pPr marL="1143000" indent="-228600" algn="l" defTabSz="457200" rtl="0" eaLnBrk="1" fontAlgn="base" hangingPunct="1">
        <a:lnSpc>
          <a:spcPct val="110000"/>
        </a:lnSpc>
        <a:spcBef>
          <a:spcPct val="20000"/>
        </a:spcBef>
        <a:spcAft>
          <a:spcPct val="0"/>
        </a:spcAft>
        <a:buFont typeface="Arial" charset="0"/>
        <a:buChar char="•"/>
        <a:defRPr sz="2400" kern="1200">
          <a:solidFill>
            <a:srgbClr val="17375E"/>
          </a:solidFill>
          <a:latin typeface="Times New Roman"/>
          <a:ea typeface="黑体"/>
          <a:cs typeface="Times New Roman"/>
        </a:defRPr>
      </a:lvl3pPr>
      <a:lvl4pPr marL="1600200" indent="-228600" algn="l" defTabSz="457200" rtl="0" eaLnBrk="1" fontAlgn="base" hangingPunct="1">
        <a:lnSpc>
          <a:spcPct val="110000"/>
        </a:lnSpc>
        <a:spcBef>
          <a:spcPct val="20000"/>
        </a:spcBef>
        <a:spcAft>
          <a:spcPct val="0"/>
        </a:spcAft>
        <a:buFont typeface="Arial" charset="0"/>
        <a:buChar char="–"/>
        <a:defRPr sz="2000" kern="1200">
          <a:solidFill>
            <a:srgbClr val="17375E"/>
          </a:solidFill>
          <a:latin typeface="Times New Roman"/>
          <a:ea typeface="黑体"/>
          <a:cs typeface="Times New Roman"/>
        </a:defRPr>
      </a:lvl4pPr>
      <a:lvl5pPr marL="2057400" indent="-228600" algn="l" defTabSz="457200" rtl="0" eaLnBrk="1" fontAlgn="base" hangingPunct="1">
        <a:lnSpc>
          <a:spcPct val="110000"/>
        </a:lnSpc>
        <a:spcBef>
          <a:spcPct val="20000"/>
        </a:spcBef>
        <a:spcAft>
          <a:spcPct val="0"/>
        </a:spcAft>
        <a:buFont typeface="Arial" charset="0"/>
        <a:buChar char="»"/>
        <a:defRPr sz="2000" kern="1200">
          <a:solidFill>
            <a:srgbClr val="17375E"/>
          </a:solidFill>
          <a:latin typeface="Times New Roman"/>
          <a:ea typeface="黑体"/>
          <a:cs typeface="Times New Roman"/>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1.xml"/><Relationship Id="rId1" Type="http://schemas.openxmlformats.org/officeDocument/2006/relationships/slideLayout" Target="../slideLayouts/slideLayout5.xml"/><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5.xml"/><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5.xml"/><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5.xml"/><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3.xml"/><Relationship Id="rId1" Type="http://schemas.openxmlformats.org/officeDocument/2006/relationships/slideLayout" Target="../slideLayouts/slideLayout5.xml"/><Relationship Id="rId5" Type="http://schemas.openxmlformats.org/officeDocument/2006/relationships/image" Target="../media/image29.png"/><Relationship Id="rId4" Type="http://schemas.openxmlformats.org/officeDocument/2006/relationships/image" Target="../media/image28.png"/></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4.xml"/><Relationship Id="rId1" Type="http://schemas.openxmlformats.org/officeDocument/2006/relationships/slideLayout" Target="../slideLayouts/slideLayout5.xml"/><Relationship Id="rId5" Type="http://schemas.openxmlformats.org/officeDocument/2006/relationships/image" Target="../media/image32.png"/><Relationship Id="rId4" Type="http://schemas.openxmlformats.org/officeDocument/2006/relationships/image" Target="../media/image31.png"/></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5.xml"/><Relationship Id="rId1" Type="http://schemas.openxmlformats.org/officeDocument/2006/relationships/slideLayout" Target="../slideLayouts/slideLayout5.xml"/><Relationship Id="rId5" Type="http://schemas.openxmlformats.org/officeDocument/2006/relationships/image" Target="../media/image35.png"/><Relationship Id="rId4" Type="http://schemas.openxmlformats.org/officeDocument/2006/relationships/image" Target="../media/image34.png"/></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6.xml"/><Relationship Id="rId1" Type="http://schemas.openxmlformats.org/officeDocument/2006/relationships/slideLayout" Target="../slideLayouts/slideLayout5.xml"/><Relationship Id="rId4" Type="http://schemas.openxmlformats.org/officeDocument/2006/relationships/image" Target="../media/image37.png"/></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7.xml"/><Relationship Id="rId1" Type="http://schemas.openxmlformats.org/officeDocument/2006/relationships/slideLayout" Target="../slideLayouts/slideLayout5.xml"/><Relationship Id="rId4" Type="http://schemas.openxmlformats.org/officeDocument/2006/relationships/image" Target="../media/image39.PNG"/></Relationships>
</file>

<file path=ppt/slides/_rels/slide28.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notesSlide" Target="../notesSlides/notesSlide28.xml"/><Relationship Id="rId1" Type="http://schemas.openxmlformats.org/officeDocument/2006/relationships/slideLayout" Target="../slideLayouts/slideLayout5.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2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1.xml"/><Relationship Id="rId1" Type="http://schemas.openxmlformats.org/officeDocument/2006/relationships/slideLayout" Target="../slideLayouts/slideLayout5.xml"/><Relationship Id="rId6" Type="http://schemas.openxmlformats.org/officeDocument/2006/relationships/image" Target="../media/image49.png"/><Relationship Id="rId5" Type="http://schemas.openxmlformats.org/officeDocument/2006/relationships/image" Target="../media/image48.jpg"/><Relationship Id="rId4" Type="http://schemas.openxmlformats.org/officeDocument/2006/relationships/image" Target="../media/image47.png"/></Relationships>
</file>

<file path=ppt/slides/_rels/slide32.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53.png"/><Relationship Id="rId2" Type="http://schemas.openxmlformats.org/officeDocument/2006/relationships/notesSlide" Target="../notesSlides/notesSlide32.xml"/><Relationship Id="rId1" Type="http://schemas.openxmlformats.org/officeDocument/2006/relationships/slideLayout" Target="../slideLayouts/slideLayout5.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8.png"/></Relationships>
</file>

<file path=ppt/slides/_rels/slide33.xml.rels><?xml version="1.0" encoding="UTF-8" standalone="yes"?>
<Relationships xmlns="http://schemas.openxmlformats.org/package/2006/relationships"><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notesSlide" Target="../notesSlides/notesSlide33.xml"/><Relationship Id="rId1" Type="http://schemas.openxmlformats.org/officeDocument/2006/relationships/slideLayout" Target="../slideLayouts/slideLayout5.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3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4.xml"/><Relationship Id="rId1" Type="http://schemas.openxmlformats.org/officeDocument/2006/relationships/slideLayout" Target="../slideLayouts/slideLayout5.xml"/><Relationship Id="rId5" Type="http://schemas.openxmlformats.org/officeDocument/2006/relationships/image" Target="../media/image61.png"/><Relationship Id="rId4" Type="http://schemas.openxmlformats.org/officeDocument/2006/relationships/image" Target="../media/image60.png"/></Relationships>
</file>

<file path=ppt/slides/_rels/slide3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6.xml"/><Relationship Id="rId1" Type="http://schemas.openxmlformats.org/officeDocument/2006/relationships/slideLayout" Target="../slideLayouts/slideLayout5.xml"/><Relationship Id="rId5" Type="http://schemas.openxmlformats.org/officeDocument/2006/relationships/image" Target="../media/image65.png"/><Relationship Id="rId4" Type="http://schemas.openxmlformats.org/officeDocument/2006/relationships/image" Target="../media/image64.png"/></Relationships>
</file>

<file path=ppt/slides/_rels/slide37.xml.rels><?xml version="1.0" encoding="UTF-8" standalone="yes"?>
<Relationships xmlns="http://schemas.openxmlformats.org/package/2006/relationships"><Relationship Id="rId3" Type="http://schemas.openxmlformats.org/officeDocument/2006/relationships/image" Target="../media/image66.png"/><Relationship Id="rId7" Type="http://schemas.openxmlformats.org/officeDocument/2006/relationships/image" Target="../media/image70.png"/><Relationship Id="rId2" Type="http://schemas.openxmlformats.org/officeDocument/2006/relationships/notesSlide" Target="../notesSlides/notesSlide37.xml"/><Relationship Id="rId1" Type="http://schemas.openxmlformats.org/officeDocument/2006/relationships/slideLayout" Target="../slideLayouts/slideLayout5.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_rels/slide3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8.xml"/><Relationship Id="rId1" Type="http://schemas.openxmlformats.org/officeDocument/2006/relationships/slideLayout" Target="../slideLayouts/slideLayout5.xml"/><Relationship Id="rId4" Type="http://schemas.openxmlformats.org/officeDocument/2006/relationships/image" Target="../media/image72.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jpg"/><Relationship Id="rId7"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image" Target="../media/image8.png"/><Relationship Id="rId5" Type="http://schemas.openxmlformats.org/officeDocument/2006/relationships/image" Target="../media/image7.emf"/><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a:extLst>
              <a:ext uri="{FF2B5EF4-FFF2-40B4-BE49-F238E27FC236}">
                <a16:creationId xmlns:a16="http://schemas.microsoft.com/office/drawing/2014/main" id="{C46C3BD4-468F-4BC4-9BFD-95DD405D8924}"/>
              </a:ext>
            </a:extLst>
          </p:cNvPr>
          <p:cNvSpPr/>
          <p:nvPr/>
        </p:nvSpPr>
        <p:spPr>
          <a:xfrm>
            <a:off x="441841" y="2066943"/>
            <a:ext cx="10907852" cy="2992614"/>
          </a:xfrm>
          <a:prstGeom prst="rect">
            <a:avLst/>
          </a:prstGeom>
        </p:spPr>
        <p:txBody>
          <a:bodyPr wrap="square">
            <a:spAutoFit/>
          </a:bodyPr>
          <a:lstStyle/>
          <a:p>
            <a:pPr lvl="1" algn="ctr">
              <a:lnSpc>
                <a:spcPct val="150000"/>
              </a:lnSpc>
            </a:pPr>
            <a:r>
              <a:rPr lang="zh-CN" altLang="en-US" sz="4800" b="1" dirty="0">
                <a:solidFill>
                  <a:srgbClr val="000000"/>
                </a:solidFill>
                <a:latin typeface="微软雅黑" panose="020B0503020204020204" pitchFamily="34" charset="-122"/>
                <a:ea typeface="微软雅黑" panose="020B0503020204020204" pitchFamily="34" charset="-122"/>
              </a:rPr>
              <a:t>图卷积网络硬件加速现状调研</a:t>
            </a:r>
            <a:endParaRPr lang="en-US" altLang="zh-CN" sz="4800" b="1" dirty="0">
              <a:solidFill>
                <a:srgbClr val="000000"/>
              </a:solidFill>
              <a:latin typeface="微软雅黑" panose="020B0503020204020204" pitchFamily="34" charset="-122"/>
              <a:ea typeface="微软雅黑" panose="020B0503020204020204" pitchFamily="34" charset="-122"/>
            </a:endParaRPr>
          </a:p>
          <a:p>
            <a:pPr lvl="1" algn="ctr">
              <a:lnSpc>
                <a:spcPct val="150000"/>
              </a:lnSpc>
            </a:pPr>
            <a:endParaRPr lang="en-US" altLang="zh-CN" sz="2000" dirty="0">
              <a:solidFill>
                <a:srgbClr val="000000"/>
              </a:solidFill>
              <a:latin typeface="微软雅黑" panose="020B0503020204020204" pitchFamily="34" charset="-122"/>
              <a:ea typeface="微软雅黑" panose="020B0503020204020204" pitchFamily="34" charset="-122"/>
            </a:endParaRPr>
          </a:p>
          <a:p>
            <a:pPr lvl="1" algn="ctr">
              <a:lnSpc>
                <a:spcPct val="150000"/>
              </a:lnSpc>
            </a:pPr>
            <a:endParaRPr lang="en-US" altLang="zh-CN" sz="2000" dirty="0">
              <a:solidFill>
                <a:srgbClr val="000000"/>
              </a:solidFill>
              <a:latin typeface="微软雅黑" panose="020B0503020204020204" pitchFamily="34" charset="-122"/>
              <a:ea typeface="微软雅黑" panose="020B0503020204020204" pitchFamily="34" charset="-122"/>
            </a:endParaRPr>
          </a:p>
          <a:p>
            <a:pPr lvl="1" algn="ctr">
              <a:lnSpc>
                <a:spcPct val="150000"/>
              </a:lnSpc>
            </a:pPr>
            <a:endParaRPr lang="en-US" altLang="zh-CN" sz="2000" dirty="0">
              <a:solidFill>
                <a:srgbClr val="000000"/>
              </a:solidFill>
              <a:latin typeface="微软雅黑" panose="020B0503020204020204" pitchFamily="34" charset="-122"/>
              <a:ea typeface="微软雅黑" panose="020B0503020204020204" pitchFamily="34" charset="-122"/>
            </a:endParaRPr>
          </a:p>
          <a:p>
            <a:pPr lvl="1" algn="ctr">
              <a:lnSpc>
                <a:spcPct val="150000"/>
              </a:lnSpc>
            </a:pPr>
            <a:r>
              <a:rPr lang="en-US" altLang="zh-CN" sz="2000" dirty="0">
                <a:solidFill>
                  <a:srgbClr val="000000"/>
                </a:solidFill>
                <a:latin typeface="微软雅黑" panose="020B0503020204020204" pitchFamily="34" charset="-122"/>
                <a:ea typeface="微软雅黑" panose="020B0503020204020204" pitchFamily="34" charset="-122"/>
              </a:rPr>
              <a:t>PDL </a:t>
            </a:r>
            <a:r>
              <a:rPr lang="zh-CN" altLang="en-US" sz="2000" dirty="0">
                <a:solidFill>
                  <a:srgbClr val="000000"/>
                </a:solidFill>
                <a:latin typeface="微软雅黑" panose="020B0503020204020204" pitchFamily="34" charset="-122"/>
                <a:ea typeface="微软雅黑" panose="020B0503020204020204" pitchFamily="34" charset="-122"/>
              </a:rPr>
              <a:t>温冬</a:t>
            </a:r>
            <a:endParaRPr lang="en-US" altLang="zh-CN" sz="2000" dirty="0">
              <a:solidFill>
                <a:srgbClr val="000000"/>
              </a:solidFill>
              <a:latin typeface="微软雅黑" panose="020B0503020204020204" pitchFamily="34" charset="-122"/>
              <a:ea typeface="微软雅黑" panose="020B0503020204020204" pitchFamily="34" charset="-122"/>
            </a:endParaRPr>
          </a:p>
        </p:txBody>
      </p:sp>
      <p:sp>
        <p:nvSpPr>
          <p:cNvPr id="3" name="标题 2">
            <a:extLst>
              <a:ext uri="{FF2B5EF4-FFF2-40B4-BE49-F238E27FC236}">
                <a16:creationId xmlns:a16="http://schemas.microsoft.com/office/drawing/2014/main" id="{F9074AE4-AB8D-43DC-BC88-DD3BDE95E1EB}"/>
              </a:ext>
            </a:extLst>
          </p:cNvPr>
          <p:cNvSpPr>
            <a:spLocks noGrp="1"/>
          </p:cNvSpPr>
          <p:nvPr>
            <p:ph type="title"/>
          </p:nvPr>
        </p:nvSpPr>
        <p:spPr/>
        <p:txBody>
          <a:bodyPr/>
          <a:lstStyle/>
          <a:p>
            <a:endParaRPr lang="zh-CN" altLang="en-US"/>
          </a:p>
        </p:txBody>
      </p:sp>
    </p:spTree>
    <p:extLst>
      <p:ext uri="{BB962C8B-B14F-4D97-AF65-F5344CB8AC3E}">
        <p14:creationId xmlns:p14="http://schemas.microsoft.com/office/powerpoint/2010/main" val="40840330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 name="object 2">
            <a:extLst>
              <a:ext uri="{FF2B5EF4-FFF2-40B4-BE49-F238E27FC236}">
                <a16:creationId xmlns:a16="http://schemas.microsoft.com/office/drawing/2014/main" id="{DA3D3201-782B-49B5-87ED-679053B4483C}"/>
              </a:ext>
            </a:extLst>
          </p:cNvPr>
          <p:cNvSpPr txBox="1">
            <a:spLocks noGrp="1"/>
          </p:cNvSpPr>
          <p:nvPr>
            <p:ph type="title"/>
          </p:nvPr>
        </p:nvSpPr>
        <p:spPr>
          <a:xfrm>
            <a:off x="377048" y="363293"/>
            <a:ext cx="11110443" cy="505405"/>
          </a:xfrm>
        </p:spPr>
        <p:txBody>
          <a:bodyPr>
            <a:noAutofit/>
          </a:bodyPr>
          <a:lstStyle/>
          <a:p>
            <a:pPr algn="ctr" defTabSz="1095167"/>
            <a:r>
              <a:rPr lang="en-US" sz="2800" b="1" dirty="0">
                <a:ln w="11430"/>
                <a:solidFill>
                  <a:srgbClr val="FFFF00"/>
                </a:solidFill>
                <a:effectLst>
                  <a:outerShdw blurRad="50800" dist="39000" dir="5460000" algn="tl">
                    <a:srgbClr val="000000">
                      <a:alpha val="38000"/>
                    </a:srgbClr>
                  </a:outerShdw>
                </a:effectLst>
                <a:latin typeface="Arial Rounded MT Bold" pitchFamily="34" charset="0"/>
                <a:cs typeface="Arial" charset="0"/>
              </a:rPr>
              <a:t>3.</a:t>
            </a:r>
            <a:r>
              <a:rPr lang="zh-CN" altLang="en-US" sz="2800" b="1" dirty="0">
                <a:ln w="11430"/>
                <a:solidFill>
                  <a:srgbClr val="FFFF00"/>
                </a:solidFill>
                <a:effectLst>
                  <a:outerShdw blurRad="50800" dist="39000" dir="5460000" algn="tl">
                    <a:srgbClr val="000000">
                      <a:alpha val="38000"/>
                    </a:srgbClr>
                  </a:outerShdw>
                </a:effectLst>
                <a:latin typeface="Arial Rounded MT Bold" pitchFamily="34" charset="0"/>
                <a:cs typeface="Arial" charset="0"/>
              </a:rPr>
              <a:t>图卷积算法的典型计算模式</a:t>
            </a:r>
            <a:endParaRPr lang="en-US" sz="2800" b="1" dirty="0">
              <a:ln w="11430"/>
              <a:solidFill>
                <a:srgbClr val="FFFF00"/>
              </a:solidFill>
              <a:effectLst>
                <a:outerShdw blurRad="50800" dist="39000" dir="5460000" algn="tl">
                  <a:srgbClr val="000000">
                    <a:alpha val="38000"/>
                  </a:srgbClr>
                </a:outerShdw>
              </a:effectLst>
              <a:latin typeface="Arial Rounded MT Bold" pitchFamily="34" charset="0"/>
              <a:cs typeface="Arial" charset="0"/>
            </a:endParaRPr>
          </a:p>
        </p:txBody>
      </p:sp>
      <p:sp>
        <p:nvSpPr>
          <p:cNvPr id="10" name="矩形 9">
            <a:extLst>
              <a:ext uri="{FF2B5EF4-FFF2-40B4-BE49-F238E27FC236}">
                <a16:creationId xmlns:a16="http://schemas.microsoft.com/office/drawing/2014/main" id="{C4F3C744-D0BB-469F-9EA0-659006AB9AB9}"/>
              </a:ext>
            </a:extLst>
          </p:cNvPr>
          <p:cNvSpPr/>
          <p:nvPr/>
        </p:nvSpPr>
        <p:spPr>
          <a:xfrm>
            <a:off x="4289941" y="1256683"/>
            <a:ext cx="7574399" cy="1422954"/>
          </a:xfrm>
          <a:prstGeom prst="rect">
            <a:avLst/>
          </a:prstGeom>
        </p:spPr>
        <p:txBody>
          <a:bodyPr wrap="square">
            <a:spAutoFit/>
          </a:bodyPr>
          <a:lstStyle/>
          <a:p>
            <a:pPr marL="742950" lvl="1" indent="-285750">
              <a:lnSpc>
                <a:spcPct val="150000"/>
              </a:lnSpc>
              <a:buFont typeface="Wingdings" panose="05000000000000000000" pitchFamily="2" charset="2"/>
              <a:buChar char="l"/>
            </a:pPr>
            <a:r>
              <a:rPr lang="zh-CN" altLang="en-US" sz="2000" dirty="0">
                <a:solidFill>
                  <a:srgbClr val="000000"/>
                </a:solidFill>
                <a:latin typeface="微软雅黑" panose="020B0503020204020204" pitchFamily="34" charset="-122"/>
                <a:ea typeface="微软雅黑" panose="020B0503020204020204" pitchFamily="34" charset="-122"/>
              </a:rPr>
              <a:t>计算图中每个点的特征</a:t>
            </a:r>
            <a:r>
              <a:rPr lang="en-US" altLang="zh-CN" sz="2000" dirty="0">
                <a:solidFill>
                  <a:srgbClr val="000000"/>
                </a:solidFill>
                <a:latin typeface="微软雅黑" panose="020B0503020204020204" pitchFamily="34" charset="-122"/>
                <a:ea typeface="微软雅黑" panose="020B0503020204020204" pitchFamily="34" charset="-122"/>
              </a:rPr>
              <a:t>(Aggregation)</a:t>
            </a:r>
            <a:r>
              <a:rPr lang="zh-CN" altLang="en-US" sz="2000" dirty="0">
                <a:solidFill>
                  <a:srgbClr val="000000"/>
                </a:solidFill>
                <a:latin typeface="微软雅黑" panose="020B0503020204020204" pitchFamily="34" charset="-122"/>
                <a:ea typeface="微软雅黑" panose="020B0503020204020204" pitchFamily="34" charset="-122"/>
              </a:rPr>
              <a:t>；</a:t>
            </a:r>
            <a:endParaRPr lang="en-US" altLang="zh-CN" sz="2000" dirty="0">
              <a:solidFill>
                <a:srgbClr val="000000"/>
              </a:solidFill>
              <a:latin typeface="微软雅黑" panose="020B0503020204020204" pitchFamily="34" charset="-122"/>
              <a:ea typeface="微软雅黑" panose="020B0503020204020204" pitchFamily="34" charset="-122"/>
            </a:endParaRPr>
          </a:p>
          <a:p>
            <a:pPr marL="742950" lvl="1" indent="-285750">
              <a:lnSpc>
                <a:spcPct val="150000"/>
              </a:lnSpc>
              <a:buFont typeface="Wingdings" panose="05000000000000000000" pitchFamily="2" charset="2"/>
              <a:buChar char="l"/>
            </a:pPr>
            <a:r>
              <a:rPr lang="zh-CN" altLang="en-US" sz="2000" dirty="0">
                <a:solidFill>
                  <a:srgbClr val="000000"/>
                </a:solidFill>
                <a:latin typeface="微软雅黑" panose="020B0503020204020204" pitchFamily="34" charset="-122"/>
                <a:ea typeface="微软雅黑" panose="020B0503020204020204" pitchFamily="34" charset="-122"/>
              </a:rPr>
              <a:t>输入要素：所有边的特征、所有邻居的特征、本节点上次更新时的特征、全局图特征、网络权重；</a:t>
            </a:r>
            <a:endParaRPr lang="en-US" altLang="zh-CN" sz="2000" dirty="0">
              <a:solidFill>
                <a:srgbClr val="000000"/>
              </a:solidFill>
              <a:latin typeface="微软雅黑" panose="020B0503020204020204" pitchFamily="34" charset="-122"/>
              <a:ea typeface="微软雅黑" panose="020B0503020204020204" pitchFamily="34" charset="-122"/>
            </a:endParaRPr>
          </a:p>
        </p:txBody>
      </p:sp>
      <p:sp>
        <p:nvSpPr>
          <p:cNvPr id="17" name="矩形 16">
            <a:extLst>
              <a:ext uri="{FF2B5EF4-FFF2-40B4-BE49-F238E27FC236}">
                <a16:creationId xmlns:a16="http://schemas.microsoft.com/office/drawing/2014/main" id="{4216D734-334C-48CC-9776-E41D9A0BEF8A}"/>
              </a:ext>
            </a:extLst>
          </p:cNvPr>
          <p:cNvSpPr/>
          <p:nvPr/>
        </p:nvSpPr>
        <p:spPr>
          <a:xfrm>
            <a:off x="4289940" y="2575469"/>
            <a:ext cx="7574399" cy="1422954"/>
          </a:xfrm>
          <a:prstGeom prst="rect">
            <a:avLst/>
          </a:prstGeom>
        </p:spPr>
        <p:txBody>
          <a:bodyPr wrap="square">
            <a:spAutoFit/>
          </a:bodyPr>
          <a:lstStyle/>
          <a:p>
            <a:pPr marL="742950" lvl="1" indent="-285750">
              <a:lnSpc>
                <a:spcPct val="150000"/>
              </a:lnSpc>
              <a:buFont typeface="Wingdings" panose="05000000000000000000" pitchFamily="2" charset="2"/>
              <a:buChar char="l"/>
            </a:pPr>
            <a:r>
              <a:rPr lang="zh-CN" altLang="en-US" sz="2000" dirty="0">
                <a:solidFill>
                  <a:srgbClr val="000000"/>
                </a:solidFill>
                <a:latin typeface="微软雅黑" panose="020B0503020204020204" pitchFamily="34" charset="-122"/>
                <a:ea typeface="微软雅黑" panose="020B0503020204020204" pitchFamily="34" charset="-122"/>
              </a:rPr>
              <a:t>操作：直接传递、向量加、向量点积、向量乘标量、向量矩阵乘、</a:t>
            </a:r>
            <a:r>
              <a:rPr lang="en-US" altLang="zh-CN" sz="2000" dirty="0">
                <a:solidFill>
                  <a:srgbClr val="000000"/>
                </a:solidFill>
                <a:latin typeface="微软雅黑" panose="020B0503020204020204" pitchFamily="34" charset="-122"/>
                <a:ea typeface="微软雅黑" panose="020B0503020204020204" pitchFamily="34" charset="-122"/>
              </a:rPr>
              <a:t>FC</a:t>
            </a:r>
            <a:r>
              <a:rPr lang="zh-CN" altLang="en-US" sz="2000" dirty="0">
                <a:solidFill>
                  <a:srgbClr val="000000"/>
                </a:solidFill>
                <a:latin typeface="微软雅黑" panose="020B0503020204020204" pitchFamily="34" charset="-122"/>
                <a:ea typeface="微软雅黑" panose="020B0503020204020204" pitchFamily="34" charset="-122"/>
              </a:rPr>
              <a:t>等</a:t>
            </a:r>
            <a:endParaRPr lang="en-US" altLang="zh-CN" sz="2000" dirty="0">
              <a:solidFill>
                <a:srgbClr val="000000"/>
              </a:solidFill>
              <a:latin typeface="微软雅黑" panose="020B0503020204020204" pitchFamily="34" charset="-122"/>
              <a:ea typeface="微软雅黑" panose="020B0503020204020204" pitchFamily="34" charset="-122"/>
            </a:endParaRPr>
          </a:p>
          <a:p>
            <a:pPr marL="742950" lvl="1" indent="-285750">
              <a:lnSpc>
                <a:spcPct val="150000"/>
              </a:lnSpc>
              <a:buFont typeface="Wingdings" panose="05000000000000000000" pitchFamily="2" charset="2"/>
              <a:buChar char="l"/>
            </a:pPr>
            <a:r>
              <a:rPr lang="zh-CN" altLang="en-US" sz="2000" dirty="0">
                <a:latin typeface="微软雅黑" panose="020B0503020204020204" pitchFamily="34" charset="-122"/>
                <a:ea typeface="微软雅黑" panose="020B0503020204020204" pitchFamily="34" charset="-122"/>
              </a:rPr>
              <a:t>输出：新的点特征</a:t>
            </a:r>
            <a:endParaRPr lang="en-US" altLang="zh-CN" sz="2000" dirty="0">
              <a:solidFill>
                <a:srgbClr val="000000"/>
              </a:solidFill>
              <a:latin typeface="微软雅黑" panose="020B0503020204020204" pitchFamily="34" charset="-122"/>
              <a:ea typeface="微软雅黑" panose="020B0503020204020204" pitchFamily="34" charset="-122"/>
            </a:endParaRPr>
          </a:p>
        </p:txBody>
      </p:sp>
      <p:pic>
        <p:nvPicPr>
          <p:cNvPr id="6" name="图片 5">
            <a:extLst>
              <a:ext uri="{FF2B5EF4-FFF2-40B4-BE49-F238E27FC236}">
                <a16:creationId xmlns:a16="http://schemas.microsoft.com/office/drawing/2014/main" id="{A5DF0F4A-170E-46CD-93F6-87AAEDC15E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7737" y="1443990"/>
            <a:ext cx="1381125" cy="4381500"/>
          </a:xfrm>
          <a:prstGeom prst="rect">
            <a:avLst/>
          </a:prstGeom>
        </p:spPr>
      </p:pic>
      <p:pic>
        <p:nvPicPr>
          <p:cNvPr id="9" name="图片 8">
            <a:extLst>
              <a:ext uri="{FF2B5EF4-FFF2-40B4-BE49-F238E27FC236}">
                <a16:creationId xmlns:a16="http://schemas.microsoft.com/office/drawing/2014/main" id="{03F0B494-C325-4E0C-ACE7-29522C414565}"/>
              </a:ext>
            </a:extLst>
          </p:cNvPr>
          <p:cNvPicPr>
            <a:picLocks noChangeAspect="1"/>
          </p:cNvPicPr>
          <p:nvPr/>
        </p:nvPicPr>
        <p:blipFill>
          <a:blip r:embed="rId4"/>
          <a:stretch>
            <a:fillRect/>
          </a:stretch>
        </p:blipFill>
        <p:spPr>
          <a:xfrm>
            <a:off x="8469569" y="3161088"/>
            <a:ext cx="3291901" cy="3170620"/>
          </a:xfrm>
          <a:prstGeom prst="rect">
            <a:avLst/>
          </a:prstGeom>
        </p:spPr>
      </p:pic>
    </p:spTree>
    <p:extLst>
      <p:ext uri="{BB962C8B-B14F-4D97-AF65-F5344CB8AC3E}">
        <p14:creationId xmlns:p14="http://schemas.microsoft.com/office/powerpoint/2010/main" val="3944960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500"/>
                                        <p:tgtEl>
                                          <p:spTgt spid="9"/>
                                        </p:tgtEl>
                                      </p:cBhvr>
                                    </p:animEffec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1000"/>
                                        <p:tgtEl>
                                          <p:spTgt spid="17"/>
                                        </p:tgtEl>
                                      </p:cBhvr>
                                    </p:animEffect>
                                    <p:anim calcmode="lin" valueType="num">
                                      <p:cBhvr>
                                        <p:cTn id="20" dur="1000" fill="hold"/>
                                        <p:tgtEl>
                                          <p:spTgt spid="17"/>
                                        </p:tgtEl>
                                        <p:attrNameLst>
                                          <p:attrName>ppt_x</p:attrName>
                                        </p:attrNameLst>
                                      </p:cBhvr>
                                      <p:tavLst>
                                        <p:tav tm="0">
                                          <p:val>
                                            <p:strVal val="#ppt_x"/>
                                          </p:val>
                                        </p:tav>
                                        <p:tav tm="100000">
                                          <p:val>
                                            <p:strVal val="#ppt_x"/>
                                          </p:val>
                                        </p:tav>
                                      </p:tavLst>
                                    </p:anim>
                                    <p:anim calcmode="lin" valueType="num">
                                      <p:cBhvr>
                                        <p:cTn id="21"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 name="object 2">
            <a:extLst>
              <a:ext uri="{FF2B5EF4-FFF2-40B4-BE49-F238E27FC236}">
                <a16:creationId xmlns:a16="http://schemas.microsoft.com/office/drawing/2014/main" id="{DA3D3201-782B-49B5-87ED-679053B4483C}"/>
              </a:ext>
            </a:extLst>
          </p:cNvPr>
          <p:cNvSpPr txBox="1">
            <a:spLocks noGrp="1"/>
          </p:cNvSpPr>
          <p:nvPr>
            <p:ph type="title"/>
          </p:nvPr>
        </p:nvSpPr>
        <p:spPr>
          <a:xfrm>
            <a:off x="377048" y="445157"/>
            <a:ext cx="11110443" cy="505405"/>
          </a:xfrm>
        </p:spPr>
        <p:txBody>
          <a:bodyPr>
            <a:noAutofit/>
          </a:bodyPr>
          <a:lstStyle/>
          <a:p>
            <a:pPr algn="ctr" defTabSz="1095167"/>
            <a:r>
              <a:rPr lang="en-US" sz="2800" b="1" dirty="0">
                <a:ln w="11430"/>
                <a:solidFill>
                  <a:srgbClr val="FFFF00"/>
                </a:solidFill>
                <a:effectLst>
                  <a:outerShdw blurRad="50800" dist="39000" dir="5460000" algn="tl">
                    <a:srgbClr val="000000">
                      <a:alpha val="38000"/>
                    </a:srgbClr>
                  </a:outerShdw>
                </a:effectLst>
                <a:latin typeface="Arial Rounded MT Bold" pitchFamily="34" charset="0"/>
                <a:cs typeface="Arial" charset="0"/>
              </a:rPr>
              <a:t>3.</a:t>
            </a:r>
            <a:r>
              <a:rPr lang="zh-CN" altLang="en-US" sz="2800" b="1" dirty="0">
                <a:ln w="11430"/>
                <a:solidFill>
                  <a:srgbClr val="FFFF00"/>
                </a:solidFill>
                <a:effectLst>
                  <a:outerShdw blurRad="50800" dist="39000" dir="5460000" algn="tl">
                    <a:srgbClr val="000000">
                      <a:alpha val="38000"/>
                    </a:srgbClr>
                  </a:outerShdw>
                </a:effectLst>
                <a:latin typeface="Arial Rounded MT Bold" pitchFamily="34" charset="0"/>
                <a:cs typeface="Arial" charset="0"/>
              </a:rPr>
              <a:t>图卷积算法的典型计算模式</a:t>
            </a:r>
            <a:endParaRPr lang="en-US" sz="2800" b="1" dirty="0">
              <a:ln w="11430"/>
              <a:solidFill>
                <a:srgbClr val="FFFF00"/>
              </a:solidFill>
              <a:effectLst>
                <a:outerShdw blurRad="50800" dist="39000" dir="5460000" algn="tl">
                  <a:srgbClr val="000000">
                    <a:alpha val="38000"/>
                  </a:srgbClr>
                </a:outerShdw>
              </a:effectLst>
              <a:latin typeface="Arial Rounded MT Bold" pitchFamily="34" charset="0"/>
              <a:cs typeface="Arial" charset="0"/>
            </a:endParaRPr>
          </a:p>
        </p:txBody>
      </p:sp>
      <p:sp>
        <p:nvSpPr>
          <p:cNvPr id="10" name="矩形 9">
            <a:extLst>
              <a:ext uri="{FF2B5EF4-FFF2-40B4-BE49-F238E27FC236}">
                <a16:creationId xmlns:a16="http://schemas.microsoft.com/office/drawing/2014/main" id="{C4F3C744-D0BB-469F-9EA0-659006AB9AB9}"/>
              </a:ext>
            </a:extLst>
          </p:cNvPr>
          <p:cNvSpPr/>
          <p:nvPr/>
        </p:nvSpPr>
        <p:spPr>
          <a:xfrm>
            <a:off x="4289941" y="1256683"/>
            <a:ext cx="7574399" cy="1422954"/>
          </a:xfrm>
          <a:prstGeom prst="rect">
            <a:avLst/>
          </a:prstGeom>
        </p:spPr>
        <p:txBody>
          <a:bodyPr wrap="square">
            <a:spAutoFit/>
          </a:bodyPr>
          <a:lstStyle/>
          <a:p>
            <a:pPr marL="742950" lvl="1" indent="-285750">
              <a:lnSpc>
                <a:spcPct val="150000"/>
              </a:lnSpc>
              <a:buFont typeface="Wingdings" panose="05000000000000000000" pitchFamily="2" charset="2"/>
              <a:buChar char="l"/>
            </a:pPr>
            <a:r>
              <a:rPr lang="zh-CN" altLang="en-US" sz="2000" dirty="0">
                <a:solidFill>
                  <a:srgbClr val="000000"/>
                </a:solidFill>
                <a:latin typeface="微软雅黑" panose="020B0503020204020204" pitchFamily="34" charset="-122"/>
                <a:ea typeface="微软雅黑" panose="020B0503020204020204" pitchFamily="34" charset="-122"/>
              </a:rPr>
              <a:t>更新图中每个点的特征</a:t>
            </a:r>
            <a:r>
              <a:rPr lang="en-US" altLang="zh-CN" sz="2000" dirty="0">
                <a:solidFill>
                  <a:srgbClr val="000000"/>
                </a:solidFill>
                <a:latin typeface="微软雅黑" panose="020B0503020204020204" pitchFamily="34" charset="-122"/>
                <a:ea typeface="微软雅黑" panose="020B0503020204020204" pitchFamily="34" charset="-122"/>
              </a:rPr>
              <a:t>(Combine/Transformation)</a:t>
            </a:r>
            <a:r>
              <a:rPr lang="zh-CN" altLang="en-US" sz="2000" dirty="0">
                <a:solidFill>
                  <a:srgbClr val="000000"/>
                </a:solidFill>
                <a:latin typeface="微软雅黑" panose="020B0503020204020204" pitchFamily="34" charset="-122"/>
                <a:ea typeface="微软雅黑" panose="020B0503020204020204" pitchFamily="34" charset="-122"/>
              </a:rPr>
              <a:t>；</a:t>
            </a:r>
            <a:endParaRPr lang="en-US" altLang="zh-CN" sz="2000" dirty="0">
              <a:solidFill>
                <a:srgbClr val="000000"/>
              </a:solidFill>
              <a:latin typeface="微软雅黑" panose="020B0503020204020204" pitchFamily="34" charset="-122"/>
              <a:ea typeface="微软雅黑" panose="020B0503020204020204" pitchFamily="34" charset="-122"/>
            </a:endParaRPr>
          </a:p>
          <a:p>
            <a:pPr marL="742950" lvl="1" indent="-285750">
              <a:lnSpc>
                <a:spcPct val="150000"/>
              </a:lnSpc>
              <a:buFont typeface="Wingdings" panose="05000000000000000000" pitchFamily="2" charset="2"/>
              <a:buChar char="l"/>
            </a:pPr>
            <a:r>
              <a:rPr lang="zh-CN" altLang="en-US" sz="2000" dirty="0">
                <a:solidFill>
                  <a:srgbClr val="000000"/>
                </a:solidFill>
                <a:latin typeface="微软雅黑" panose="020B0503020204020204" pitchFamily="34" charset="-122"/>
                <a:ea typeface="微软雅黑" panose="020B0503020204020204" pitchFamily="34" charset="-122"/>
              </a:rPr>
              <a:t>输入要素：点特征计算的输出、本节点上次更新时的特征、全局图特征、网络权重（</a:t>
            </a:r>
            <a:r>
              <a:rPr lang="zh-CN" altLang="en-US" sz="2000" dirty="0">
                <a:solidFill>
                  <a:srgbClr val="FF0000"/>
                </a:solidFill>
                <a:latin typeface="微软雅黑" panose="020B0503020204020204" pitchFamily="34" charset="-122"/>
                <a:ea typeface="微软雅黑" panose="020B0503020204020204" pitchFamily="34" charset="-122"/>
              </a:rPr>
              <a:t>非共享</a:t>
            </a:r>
            <a:r>
              <a:rPr lang="zh-CN" altLang="en-US" sz="2000" dirty="0">
                <a:solidFill>
                  <a:srgbClr val="000000"/>
                </a:solidFill>
                <a:latin typeface="微软雅黑" panose="020B0503020204020204" pitchFamily="34" charset="-122"/>
                <a:ea typeface="微软雅黑" panose="020B0503020204020204" pitchFamily="34" charset="-122"/>
              </a:rPr>
              <a:t>）；</a:t>
            </a:r>
            <a:endParaRPr lang="en-US" altLang="zh-CN" sz="2000" dirty="0">
              <a:solidFill>
                <a:srgbClr val="000000"/>
              </a:solidFill>
              <a:latin typeface="微软雅黑" panose="020B0503020204020204" pitchFamily="34" charset="-122"/>
              <a:ea typeface="微软雅黑" panose="020B0503020204020204" pitchFamily="34" charset="-122"/>
            </a:endParaRPr>
          </a:p>
        </p:txBody>
      </p:sp>
      <p:sp>
        <p:nvSpPr>
          <p:cNvPr id="17" name="矩形 16">
            <a:extLst>
              <a:ext uri="{FF2B5EF4-FFF2-40B4-BE49-F238E27FC236}">
                <a16:creationId xmlns:a16="http://schemas.microsoft.com/office/drawing/2014/main" id="{4216D734-334C-48CC-9776-E41D9A0BEF8A}"/>
              </a:ext>
            </a:extLst>
          </p:cNvPr>
          <p:cNvSpPr/>
          <p:nvPr/>
        </p:nvSpPr>
        <p:spPr>
          <a:xfrm>
            <a:off x="4289940" y="2575469"/>
            <a:ext cx="7574399" cy="961289"/>
          </a:xfrm>
          <a:prstGeom prst="rect">
            <a:avLst/>
          </a:prstGeom>
        </p:spPr>
        <p:txBody>
          <a:bodyPr wrap="square">
            <a:spAutoFit/>
          </a:bodyPr>
          <a:lstStyle/>
          <a:p>
            <a:pPr marL="742950" lvl="1" indent="-285750">
              <a:lnSpc>
                <a:spcPct val="150000"/>
              </a:lnSpc>
              <a:buFont typeface="Wingdings" panose="05000000000000000000" pitchFamily="2" charset="2"/>
              <a:buChar char="l"/>
            </a:pPr>
            <a:r>
              <a:rPr lang="zh-CN" altLang="en-US" sz="2000" dirty="0">
                <a:solidFill>
                  <a:srgbClr val="000000"/>
                </a:solidFill>
                <a:latin typeface="微软雅黑" panose="020B0503020204020204" pitchFamily="34" charset="-122"/>
                <a:ea typeface="微软雅黑" panose="020B0503020204020204" pitchFamily="34" charset="-122"/>
              </a:rPr>
              <a:t>操作：一层或多层</a:t>
            </a:r>
            <a:r>
              <a:rPr lang="en-US" altLang="zh-CN" sz="2000" dirty="0">
                <a:solidFill>
                  <a:srgbClr val="000000"/>
                </a:solidFill>
                <a:latin typeface="微软雅黑" panose="020B0503020204020204" pitchFamily="34" charset="-122"/>
                <a:ea typeface="微软雅黑" panose="020B0503020204020204" pitchFamily="34" charset="-122"/>
              </a:rPr>
              <a:t>FC</a:t>
            </a:r>
            <a:r>
              <a:rPr lang="zh-CN" altLang="en-US" sz="2000" dirty="0">
                <a:solidFill>
                  <a:srgbClr val="000000"/>
                </a:solidFill>
                <a:latin typeface="微软雅黑" panose="020B0503020204020204" pitchFamily="34" charset="-122"/>
                <a:ea typeface="微软雅黑" panose="020B0503020204020204" pitchFamily="34" charset="-122"/>
              </a:rPr>
              <a:t>，</a:t>
            </a:r>
            <a:r>
              <a:rPr lang="en-US" altLang="zh-CN" sz="2000" dirty="0">
                <a:solidFill>
                  <a:srgbClr val="000000"/>
                </a:solidFill>
                <a:latin typeface="微软雅黑" panose="020B0503020204020204" pitchFamily="34" charset="-122"/>
                <a:ea typeface="微软雅黑" panose="020B0503020204020204" pitchFamily="34" charset="-122"/>
              </a:rPr>
              <a:t>RNN</a:t>
            </a:r>
            <a:r>
              <a:rPr lang="zh-CN" altLang="en-US" sz="2000" dirty="0">
                <a:solidFill>
                  <a:srgbClr val="000000"/>
                </a:solidFill>
                <a:latin typeface="微软雅黑" panose="020B0503020204020204" pitchFamily="34" charset="-122"/>
                <a:ea typeface="微软雅黑" panose="020B0503020204020204" pitchFamily="34" charset="-122"/>
              </a:rPr>
              <a:t>等</a:t>
            </a:r>
            <a:endParaRPr lang="en-US" altLang="zh-CN" sz="2000" dirty="0">
              <a:solidFill>
                <a:srgbClr val="000000"/>
              </a:solidFill>
              <a:latin typeface="微软雅黑" panose="020B0503020204020204" pitchFamily="34" charset="-122"/>
              <a:ea typeface="微软雅黑" panose="020B0503020204020204" pitchFamily="34" charset="-122"/>
            </a:endParaRPr>
          </a:p>
          <a:p>
            <a:pPr marL="742950" lvl="1" indent="-285750">
              <a:lnSpc>
                <a:spcPct val="150000"/>
              </a:lnSpc>
              <a:buFont typeface="Wingdings" panose="05000000000000000000" pitchFamily="2" charset="2"/>
              <a:buChar char="l"/>
            </a:pPr>
            <a:r>
              <a:rPr lang="zh-CN" altLang="en-US" sz="2000" dirty="0">
                <a:latin typeface="微软雅黑" panose="020B0503020204020204" pitchFamily="34" charset="-122"/>
                <a:ea typeface="微软雅黑" panose="020B0503020204020204" pitchFamily="34" charset="-122"/>
              </a:rPr>
              <a:t>输出：更新点特征</a:t>
            </a:r>
            <a:endParaRPr lang="en-US" altLang="zh-CN" sz="2000" dirty="0">
              <a:solidFill>
                <a:srgbClr val="000000"/>
              </a:solidFill>
              <a:latin typeface="微软雅黑" panose="020B0503020204020204" pitchFamily="34" charset="-122"/>
              <a:ea typeface="微软雅黑" panose="020B0503020204020204" pitchFamily="34" charset="-122"/>
            </a:endParaRPr>
          </a:p>
        </p:txBody>
      </p:sp>
      <p:pic>
        <p:nvPicPr>
          <p:cNvPr id="3" name="图片 2">
            <a:extLst>
              <a:ext uri="{FF2B5EF4-FFF2-40B4-BE49-F238E27FC236}">
                <a16:creationId xmlns:a16="http://schemas.microsoft.com/office/drawing/2014/main" id="{4548D989-F298-42C0-97ED-72974B0B1D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4730" y="1443990"/>
            <a:ext cx="1381125" cy="4381500"/>
          </a:xfrm>
          <a:prstGeom prst="rect">
            <a:avLst/>
          </a:prstGeom>
        </p:spPr>
      </p:pic>
      <p:pic>
        <p:nvPicPr>
          <p:cNvPr id="5" name="图片 4">
            <a:extLst>
              <a:ext uri="{FF2B5EF4-FFF2-40B4-BE49-F238E27FC236}">
                <a16:creationId xmlns:a16="http://schemas.microsoft.com/office/drawing/2014/main" id="{1EE9FBA9-E77F-4247-A4C1-50A344B8F3D2}"/>
              </a:ext>
            </a:extLst>
          </p:cNvPr>
          <p:cNvPicPr>
            <a:picLocks noChangeAspect="1"/>
          </p:cNvPicPr>
          <p:nvPr/>
        </p:nvPicPr>
        <p:blipFill>
          <a:blip r:embed="rId4"/>
          <a:stretch>
            <a:fillRect/>
          </a:stretch>
        </p:blipFill>
        <p:spPr>
          <a:xfrm>
            <a:off x="8226139" y="3108959"/>
            <a:ext cx="3021131" cy="3095625"/>
          </a:xfrm>
          <a:prstGeom prst="rect">
            <a:avLst/>
          </a:prstGeom>
        </p:spPr>
      </p:pic>
    </p:spTree>
    <p:extLst>
      <p:ext uri="{BB962C8B-B14F-4D97-AF65-F5344CB8AC3E}">
        <p14:creationId xmlns:p14="http://schemas.microsoft.com/office/powerpoint/2010/main" val="3113992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ppt_x"/>
                                          </p:val>
                                        </p:tav>
                                        <p:tav tm="100000">
                                          <p:val>
                                            <p:strVal val="#ppt_x"/>
                                          </p:val>
                                        </p:tav>
                                      </p:tavLst>
                                    </p:anim>
                                    <p:anim calcmode="lin" valueType="num">
                                      <p:cBhvr additive="base">
                                        <p:cTn id="1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1000"/>
                                        <p:tgtEl>
                                          <p:spTgt spid="17"/>
                                        </p:tgtEl>
                                      </p:cBhvr>
                                    </p:animEffect>
                                    <p:anim calcmode="lin" valueType="num">
                                      <p:cBhvr>
                                        <p:cTn id="18" dur="1000" fill="hold"/>
                                        <p:tgtEl>
                                          <p:spTgt spid="17"/>
                                        </p:tgtEl>
                                        <p:attrNameLst>
                                          <p:attrName>ppt_x</p:attrName>
                                        </p:attrNameLst>
                                      </p:cBhvr>
                                      <p:tavLst>
                                        <p:tav tm="0">
                                          <p:val>
                                            <p:strVal val="#ppt_x"/>
                                          </p:val>
                                        </p:tav>
                                        <p:tav tm="100000">
                                          <p:val>
                                            <p:strVal val="#ppt_x"/>
                                          </p:val>
                                        </p:tav>
                                      </p:tavLst>
                                    </p:anim>
                                    <p:anim calcmode="lin" valueType="num">
                                      <p:cBhvr>
                                        <p:cTn id="19"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 name="object 2">
            <a:extLst>
              <a:ext uri="{FF2B5EF4-FFF2-40B4-BE49-F238E27FC236}">
                <a16:creationId xmlns:a16="http://schemas.microsoft.com/office/drawing/2014/main" id="{DA3D3201-782B-49B5-87ED-679053B4483C}"/>
              </a:ext>
            </a:extLst>
          </p:cNvPr>
          <p:cNvSpPr txBox="1">
            <a:spLocks noGrp="1"/>
          </p:cNvSpPr>
          <p:nvPr>
            <p:ph type="title"/>
          </p:nvPr>
        </p:nvSpPr>
        <p:spPr>
          <a:xfrm>
            <a:off x="377048" y="363293"/>
            <a:ext cx="11110443" cy="505405"/>
          </a:xfrm>
        </p:spPr>
        <p:txBody>
          <a:bodyPr>
            <a:noAutofit/>
          </a:bodyPr>
          <a:lstStyle/>
          <a:p>
            <a:pPr algn="ctr" defTabSz="1095167"/>
            <a:r>
              <a:rPr lang="zh-CN" altLang="en-US" sz="2800" b="1" dirty="0">
                <a:ln w="11430"/>
                <a:solidFill>
                  <a:srgbClr val="FFFF00"/>
                </a:solidFill>
                <a:effectLst>
                  <a:outerShdw blurRad="50800" dist="39000" dir="5460000" algn="tl">
                    <a:srgbClr val="000000">
                      <a:alpha val="38000"/>
                    </a:srgbClr>
                  </a:outerShdw>
                </a:effectLst>
                <a:latin typeface="Arial Rounded MT Bold" pitchFamily="34" charset="0"/>
                <a:cs typeface="Arial" charset="0"/>
              </a:rPr>
              <a:t>报告纲要</a:t>
            </a:r>
            <a:endParaRPr lang="en-US" sz="2800" b="1" dirty="0">
              <a:ln w="11430"/>
              <a:solidFill>
                <a:srgbClr val="FFFF00"/>
              </a:solidFill>
              <a:effectLst>
                <a:outerShdw blurRad="50800" dist="39000" dir="5460000" algn="tl">
                  <a:srgbClr val="000000">
                    <a:alpha val="38000"/>
                  </a:srgbClr>
                </a:outerShdw>
              </a:effectLst>
              <a:latin typeface="Arial Rounded MT Bold" pitchFamily="34" charset="0"/>
              <a:cs typeface="Arial" charset="0"/>
            </a:endParaRPr>
          </a:p>
        </p:txBody>
      </p:sp>
      <p:sp>
        <p:nvSpPr>
          <p:cNvPr id="14" name="矩形 13">
            <a:extLst>
              <a:ext uri="{FF2B5EF4-FFF2-40B4-BE49-F238E27FC236}">
                <a16:creationId xmlns:a16="http://schemas.microsoft.com/office/drawing/2014/main" id="{C46C3BD4-468F-4BC4-9BFD-95DD405D8924}"/>
              </a:ext>
            </a:extLst>
          </p:cNvPr>
          <p:cNvSpPr/>
          <p:nvPr/>
        </p:nvSpPr>
        <p:spPr>
          <a:xfrm>
            <a:off x="299601" y="1701183"/>
            <a:ext cx="10907852" cy="3269613"/>
          </a:xfrm>
          <a:prstGeom prst="rect">
            <a:avLst/>
          </a:prstGeom>
        </p:spPr>
        <p:txBody>
          <a:bodyPr wrap="square">
            <a:spAutoFit/>
          </a:bodyPr>
          <a:lstStyle/>
          <a:p>
            <a:pPr marL="742950" lvl="1" indent="-285750">
              <a:lnSpc>
                <a:spcPct val="150000"/>
              </a:lnSpc>
              <a:buFont typeface="Wingdings" panose="05000000000000000000" pitchFamily="2" charset="2"/>
              <a:buChar char="l"/>
            </a:pPr>
            <a:r>
              <a:rPr lang="zh-CN" altLang="en-US" sz="2000" dirty="0">
                <a:latin typeface="微软雅黑" panose="020B0503020204020204" pitchFamily="34" charset="-122"/>
                <a:ea typeface="微软雅黑" panose="020B0503020204020204" pitchFamily="34" charset="-122"/>
              </a:rPr>
              <a:t>图卷积算法的发展历史、现状和趋势；</a:t>
            </a:r>
            <a:endParaRPr lang="en-US" altLang="zh-CN" sz="2000" dirty="0">
              <a:latin typeface="微软雅黑" panose="020B0503020204020204" pitchFamily="34" charset="-122"/>
              <a:ea typeface="微软雅黑" panose="020B0503020204020204" pitchFamily="34" charset="-122"/>
            </a:endParaRPr>
          </a:p>
          <a:p>
            <a:pPr marL="742950" lvl="1" indent="-285750">
              <a:lnSpc>
                <a:spcPct val="150000"/>
              </a:lnSpc>
              <a:buFont typeface="Wingdings" panose="05000000000000000000" pitchFamily="2" charset="2"/>
              <a:buChar char="l"/>
            </a:pPr>
            <a:r>
              <a:rPr lang="zh-CN" altLang="en-US" sz="2000" dirty="0">
                <a:latin typeface="微软雅黑" panose="020B0503020204020204" pitchFamily="34" charset="-122"/>
                <a:ea typeface="微软雅黑" panose="020B0503020204020204" pitchFamily="34" charset="-122"/>
              </a:rPr>
              <a:t>图卷积算法的典型计算模式是什么？</a:t>
            </a:r>
            <a:endParaRPr lang="en-US" altLang="zh-CN" sz="2000" dirty="0">
              <a:latin typeface="微软雅黑" panose="020B0503020204020204" pitchFamily="34" charset="-122"/>
              <a:ea typeface="微软雅黑" panose="020B0503020204020204" pitchFamily="34" charset="-122"/>
            </a:endParaRPr>
          </a:p>
          <a:p>
            <a:pPr marL="742950" lvl="1" indent="-285750">
              <a:lnSpc>
                <a:spcPct val="150000"/>
              </a:lnSpc>
              <a:buFont typeface="Wingdings" panose="05000000000000000000" pitchFamily="2" charset="2"/>
              <a:buChar char="l"/>
            </a:pPr>
            <a:r>
              <a:rPr lang="zh-CN" altLang="en-US" sz="2000" dirty="0">
                <a:solidFill>
                  <a:srgbClr val="FF0000"/>
                </a:solidFill>
                <a:latin typeface="微软雅黑" panose="020B0503020204020204" pitchFamily="34" charset="-122"/>
                <a:ea typeface="微软雅黑" panose="020B0503020204020204" pitchFamily="34" charset="-122"/>
              </a:rPr>
              <a:t>图卷积算法的加速难点在哪？与</a:t>
            </a:r>
            <a:r>
              <a:rPr lang="en-US" altLang="zh-CN" sz="2000" dirty="0">
                <a:solidFill>
                  <a:srgbClr val="FF0000"/>
                </a:solidFill>
                <a:latin typeface="微软雅黑" panose="020B0503020204020204" pitchFamily="34" charset="-122"/>
                <a:ea typeface="微软雅黑" panose="020B0503020204020204" pitchFamily="34" charset="-122"/>
              </a:rPr>
              <a:t>CNN</a:t>
            </a:r>
            <a:r>
              <a:rPr lang="zh-CN" altLang="en-US" sz="2000" dirty="0">
                <a:solidFill>
                  <a:srgbClr val="FF0000"/>
                </a:solidFill>
                <a:latin typeface="微软雅黑" panose="020B0503020204020204" pitchFamily="34" charset="-122"/>
                <a:ea typeface="微软雅黑" panose="020B0503020204020204" pitchFamily="34" charset="-122"/>
              </a:rPr>
              <a:t>的区别是什么？产业界现存的</a:t>
            </a:r>
            <a:r>
              <a:rPr lang="en-US" altLang="zh-CN" sz="2000" dirty="0">
                <a:solidFill>
                  <a:srgbClr val="FF0000"/>
                </a:solidFill>
                <a:latin typeface="微软雅黑" panose="020B0503020204020204" pitchFamily="34" charset="-122"/>
                <a:ea typeface="微软雅黑" panose="020B0503020204020204" pitchFamily="34" charset="-122"/>
              </a:rPr>
              <a:t>CNN</a:t>
            </a:r>
            <a:r>
              <a:rPr lang="zh-CN" altLang="en-US" sz="2000" dirty="0">
                <a:solidFill>
                  <a:srgbClr val="FF0000"/>
                </a:solidFill>
                <a:latin typeface="微软雅黑" panose="020B0503020204020204" pitchFamily="34" charset="-122"/>
                <a:ea typeface="微软雅黑" panose="020B0503020204020204" pitchFamily="34" charset="-122"/>
              </a:rPr>
              <a:t>硬件加速设计能否适用图卷积？</a:t>
            </a:r>
            <a:endParaRPr lang="en-US" altLang="zh-CN" sz="2000" dirty="0">
              <a:solidFill>
                <a:srgbClr val="FF0000"/>
              </a:solidFill>
              <a:latin typeface="微软雅黑" panose="020B0503020204020204" pitchFamily="34" charset="-122"/>
              <a:ea typeface="微软雅黑" panose="020B0503020204020204" pitchFamily="34" charset="-122"/>
            </a:endParaRPr>
          </a:p>
          <a:p>
            <a:pPr marL="742950" lvl="1" indent="-285750">
              <a:lnSpc>
                <a:spcPct val="150000"/>
              </a:lnSpc>
              <a:buFont typeface="Wingdings" panose="05000000000000000000" pitchFamily="2" charset="2"/>
              <a:buChar char="l"/>
            </a:pPr>
            <a:r>
              <a:rPr lang="en-US" altLang="zh-CN" sz="2000" dirty="0">
                <a:latin typeface="微软雅黑" panose="020B0503020204020204" pitchFamily="34" charset="-122"/>
                <a:ea typeface="微软雅黑" panose="020B0503020204020204" pitchFamily="34" charset="-122"/>
              </a:rPr>
              <a:t>CPU/GPU</a:t>
            </a:r>
            <a:r>
              <a:rPr lang="zh-CN" altLang="en-US" sz="2000" dirty="0">
                <a:latin typeface="微软雅黑" panose="020B0503020204020204" pitchFamily="34" charset="-122"/>
                <a:ea typeface="微软雅黑" panose="020B0503020204020204" pitchFamily="34" charset="-122"/>
              </a:rPr>
              <a:t>上针对图卷积算法加速的现状；</a:t>
            </a:r>
            <a:endParaRPr lang="en-US" altLang="zh-CN" sz="2000" dirty="0">
              <a:latin typeface="微软雅黑" panose="020B0503020204020204" pitchFamily="34" charset="-122"/>
              <a:ea typeface="微软雅黑" panose="020B0503020204020204" pitchFamily="34" charset="-122"/>
            </a:endParaRPr>
          </a:p>
          <a:p>
            <a:pPr marL="742950" lvl="1" indent="-285750">
              <a:lnSpc>
                <a:spcPct val="150000"/>
              </a:lnSpc>
              <a:buFont typeface="Wingdings" panose="05000000000000000000" pitchFamily="2" charset="2"/>
              <a:buChar char="l"/>
            </a:pPr>
            <a:r>
              <a:rPr lang="zh-CN" altLang="en-US" sz="2000" dirty="0">
                <a:latin typeface="微软雅黑" panose="020B0503020204020204" pitchFamily="34" charset="-122"/>
                <a:ea typeface="微软雅黑" panose="020B0503020204020204" pitchFamily="34" charset="-122"/>
              </a:rPr>
              <a:t>几种典型的大图图卷积硬件加速器设计；</a:t>
            </a:r>
            <a:endParaRPr lang="en-US" altLang="zh-CN" sz="2000" dirty="0">
              <a:latin typeface="微软雅黑" panose="020B0503020204020204" pitchFamily="34" charset="-122"/>
              <a:ea typeface="微软雅黑" panose="020B0503020204020204" pitchFamily="34" charset="-122"/>
            </a:endParaRPr>
          </a:p>
          <a:p>
            <a:pPr marL="742950" lvl="1" indent="-285750">
              <a:lnSpc>
                <a:spcPct val="150000"/>
              </a:lnSpc>
              <a:buFont typeface="Wingdings" panose="05000000000000000000" pitchFamily="2" charset="2"/>
              <a:buChar char="l"/>
            </a:pPr>
            <a:r>
              <a:rPr lang="zh-CN" altLang="en-US" sz="2000" dirty="0">
                <a:latin typeface="微软雅黑" panose="020B0503020204020204" pitchFamily="34" charset="-122"/>
                <a:ea typeface="微软雅黑" panose="020B0503020204020204" pitchFamily="34" charset="-122"/>
              </a:rPr>
              <a:t>我们的工作：针对姿态识别图卷积算法的软硬件加速设计；</a:t>
            </a:r>
            <a:endParaRPr lang="en-US" altLang="zh-CN" sz="20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965803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 name="object 2">
            <a:extLst>
              <a:ext uri="{FF2B5EF4-FFF2-40B4-BE49-F238E27FC236}">
                <a16:creationId xmlns:a16="http://schemas.microsoft.com/office/drawing/2014/main" id="{DA3D3201-782B-49B5-87ED-679053B4483C}"/>
              </a:ext>
            </a:extLst>
          </p:cNvPr>
          <p:cNvSpPr txBox="1">
            <a:spLocks noGrp="1"/>
          </p:cNvSpPr>
          <p:nvPr>
            <p:ph type="title"/>
          </p:nvPr>
        </p:nvSpPr>
        <p:spPr>
          <a:xfrm>
            <a:off x="377048" y="363293"/>
            <a:ext cx="11110443" cy="505405"/>
          </a:xfrm>
        </p:spPr>
        <p:txBody>
          <a:bodyPr>
            <a:noAutofit/>
          </a:bodyPr>
          <a:lstStyle/>
          <a:p>
            <a:pPr algn="ctr" defTabSz="1095167"/>
            <a:r>
              <a:rPr lang="en-US" altLang="zh-CN" sz="2800" b="1" dirty="0">
                <a:ln w="11430"/>
                <a:solidFill>
                  <a:srgbClr val="FFFF00"/>
                </a:solidFill>
                <a:effectLst>
                  <a:outerShdw blurRad="50800" dist="39000" dir="5460000" algn="tl">
                    <a:srgbClr val="000000">
                      <a:alpha val="38000"/>
                    </a:srgbClr>
                  </a:outerShdw>
                </a:effectLst>
                <a:latin typeface="Arial Rounded MT Bold" pitchFamily="34" charset="0"/>
                <a:cs typeface="Arial" charset="0"/>
              </a:rPr>
              <a:t>4. </a:t>
            </a:r>
            <a:r>
              <a:rPr lang="zh-CN" altLang="en-US" sz="2800" b="1" dirty="0">
                <a:ln w="11430"/>
                <a:solidFill>
                  <a:srgbClr val="FFFF00"/>
                </a:solidFill>
                <a:effectLst>
                  <a:outerShdw blurRad="50800" dist="39000" dir="5460000" algn="tl">
                    <a:srgbClr val="000000">
                      <a:alpha val="38000"/>
                    </a:srgbClr>
                  </a:outerShdw>
                </a:effectLst>
                <a:latin typeface="Arial Rounded MT Bold" pitchFamily="34" charset="0"/>
                <a:cs typeface="Arial" charset="0"/>
              </a:rPr>
              <a:t>图卷积算法的加速难点</a:t>
            </a:r>
            <a:endParaRPr lang="en-US" sz="2800" b="1" dirty="0">
              <a:ln w="11430"/>
              <a:solidFill>
                <a:srgbClr val="FFFF00"/>
              </a:solidFill>
              <a:effectLst>
                <a:outerShdw blurRad="50800" dist="39000" dir="5460000" algn="tl">
                  <a:srgbClr val="000000">
                    <a:alpha val="38000"/>
                  </a:srgbClr>
                </a:outerShdw>
              </a:effectLst>
              <a:latin typeface="Arial Rounded MT Bold" pitchFamily="34" charset="0"/>
              <a:cs typeface="Arial" charset="0"/>
            </a:endParaRPr>
          </a:p>
        </p:txBody>
      </p:sp>
      <p:sp>
        <p:nvSpPr>
          <p:cNvPr id="14" name="矩形 13">
            <a:extLst>
              <a:ext uri="{FF2B5EF4-FFF2-40B4-BE49-F238E27FC236}">
                <a16:creationId xmlns:a16="http://schemas.microsoft.com/office/drawing/2014/main" id="{C46C3BD4-468F-4BC4-9BFD-95DD405D8924}"/>
              </a:ext>
            </a:extLst>
          </p:cNvPr>
          <p:cNvSpPr/>
          <p:nvPr/>
        </p:nvSpPr>
        <p:spPr>
          <a:xfrm>
            <a:off x="289441" y="1508143"/>
            <a:ext cx="10907852" cy="499624"/>
          </a:xfrm>
          <a:prstGeom prst="rect">
            <a:avLst/>
          </a:prstGeom>
        </p:spPr>
        <p:txBody>
          <a:bodyPr wrap="square">
            <a:spAutoFit/>
          </a:bodyPr>
          <a:lstStyle/>
          <a:p>
            <a:pPr marL="742950" lvl="1" indent="-285750">
              <a:lnSpc>
                <a:spcPct val="150000"/>
              </a:lnSpc>
              <a:buFont typeface="Wingdings" panose="05000000000000000000" pitchFamily="2" charset="2"/>
              <a:buChar char="l"/>
            </a:pPr>
            <a:r>
              <a:rPr lang="zh-CN" altLang="en-US" sz="2000" dirty="0">
                <a:solidFill>
                  <a:srgbClr val="000000"/>
                </a:solidFill>
                <a:latin typeface="微软雅黑" panose="020B0503020204020204" pitchFamily="34" charset="-122"/>
                <a:ea typeface="微软雅黑" panose="020B0503020204020204" pitchFamily="34" charset="-122"/>
              </a:rPr>
              <a:t>有效数据的幂律分布（不平衡的稀疏性）</a:t>
            </a:r>
            <a:endParaRPr lang="en-US" altLang="zh-CN" sz="2000" dirty="0">
              <a:solidFill>
                <a:srgbClr val="000000"/>
              </a:solidFill>
              <a:latin typeface="微软雅黑" panose="020B0503020204020204" pitchFamily="34" charset="-122"/>
              <a:ea typeface="微软雅黑" panose="020B0503020204020204" pitchFamily="34" charset="-122"/>
            </a:endParaRPr>
          </a:p>
        </p:txBody>
      </p:sp>
      <p:pic>
        <p:nvPicPr>
          <p:cNvPr id="4" name="图片 3">
            <a:extLst>
              <a:ext uri="{FF2B5EF4-FFF2-40B4-BE49-F238E27FC236}">
                <a16:creationId xmlns:a16="http://schemas.microsoft.com/office/drawing/2014/main" id="{B884577D-99F3-4577-94F2-ED33D5C2B199}"/>
              </a:ext>
            </a:extLst>
          </p:cNvPr>
          <p:cNvPicPr>
            <a:picLocks noChangeAspect="1"/>
          </p:cNvPicPr>
          <p:nvPr/>
        </p:nvPicPr>
        <p:blipFill>
          <a:blip r:embed="rId3"/>
          <a:stretch>
            <a:fillRect/>
          </a:stretch>
        </p:blipFill>
        <p:spPr>
          <a:xfrm>
            <a:off x="8066443" y="1917134"/>
            <a:ext cx="3130850" cy="3185777"/>
          </a:xfrm>
          <a:prstGeom prst="rect">
            <a:avLst/>
          </a:prstGeom>
        </p:spPr>
      </p:pic>
      <p:sp>
        <p:nvSpPr>
          <p:cNvPr id="5" name="矩形 4">
            <a:extLst>
              <a:ext uri="{FF2B5EF4-FFF2-40B4-BE49-F238E27FC236}">
                <a16:creationId xmlns:a16="http://schemas.microsoft.com/office/drawing/2014/main" id="{57E6794F-2302-4A90-8995-232971D1D273}"/>
              </a:ext>
            </a:extLst>
          </p:cNvPr>
          <p:cNvSpPr/>
          <p:nvPr/>
        </p:nvSpPr>
        <p:spPr>
          <a:xfrm>
            <a:off x="289441" y="2483503"/>
            <a:ext cx="10907852" cy="2346283"/>
          </a:xfrm>
          <a:prstGeom prst="rect">
            <a:avLst/>
          </a:prstGeom>
        </p:spPr>
        <p:txBody>
          <a:bodyPr wrap="square">
            <a:spAutoFit/>
          </a:bodyPr>
          <a:lstStyle/>
          <a:p>
            <a:pPr lvl="1">
              <a:lnSpc>
                <a:spcPct val="150000"/>
              </a:lnSpc>
            </a:pPr>
            <a:r>
              <a:rPr lang="zh-CN" altLang="en-US" sz="2000" dirty="0">
                <a:solidFill>
                  <a:srgbClr val="000000"/>
                </a:solidFill>
                <a:latin typeface="微软雅黑" panose="020B0503020204020204" pitchFamily="34" charset="-122"/>
                <a:ea typeface="微软雅黑" panose="020B0503020204020204" pitchFamily="34" charset="-122"/>
              </a:rPr>
              <a:t>带来的问题：</a:t>
            </a:r>
            <a:endParaRPr lang="en-US" altLang="zh-CN" sz="2000" dirty="0">
              <a:solidFill>
                <a:srgbClr val="000000"/>
              </a:solidFill>
              <a:latin typeface="微软雅黑" panose="020B0503020204020204" pitchFamily="34" charset="-122"/>
              <a:ea typeface="微软雅黑" panose="020B0503020204020204" pitchFamily="34" charset="-122"/>
            </a:endParaRPr>
          </a:p>
          <a:p>
            <a:pPr marL="742950" lvl="1" indent="-285750">
              <a:lnSpc>
                <a:spcPct val="150000"/>
              </a:lnSpc>
              <a:buFont typeface="Wingdings" panose="05000000000000000000" pitchFamily="2" charset="2"/>
              <a:buChar char="l"/>
            </a:pPr>
            <a:r>
              <a:rPr lang="zh-CN" altLang="en-US" sz="2000" dirty="0">
                <a:solidFill>
                  <a:srgbClr val="000000"/>
                </a:solidFill>
                <a:latin typeface="微软雅黑" panose="020B0503020204020204" pitchFamily="34" charset="-122"/>
                <a:ea typeface="微软雅黑" panose="020B0503020204020204" pitchFamily="34" charset="-122"/>
              </a:rPr>
              <a:t>稀疏分块的计算效率低；</a:t>
            </a:r>
            <a:endParaRPr lang="en-US" altLang="zh-CN" sz="2000" dirty="0">
              <a:solidFill>
                <a:srgbClr val="000000"/>
              </a:solidFill>
              <a:latin typeface="微软雅黑" panose="020B0503020204020204" pitchFamily="34" charset="-122"/>
              <a:ea typeface="微软雅黑" panose="020B0503020204020204" pitchFamily="34" charset="-122"/>
            </a:endParaRPr>
          </a:p>
          <a:p>
            <a:pPr marL="742950" lvl="1" indent="-285750">
              <a:lnSpc>
                <a:spcPct val="150000"/>
              </a:lnSpc>
              <a:buFont typeface="Wingdings" panose="05000000000000000000" pitchFamily="2" charset="2"/>
              <a:buChar char="l"/>
            </a:pPr>
            <a:r>
              <a:rPr lang="zh-CN" altLang="en-US" sz="2000" dirty="0">
                <a:solidFill>
                  <a:srgbClr val="000000"/>
                </a:solidFill>
                <a:latin typeface="微软雅黑" panose="020B0503020204020204" pitchFamily="34" charset="-122"/>
                <a:ea typeface="微软雅黑" panose="020B0503020204020204" pitchFamily="34" charset="-122"/>
              </a:rPr>
              <a:t>整体计算效率慢，系统的计算速度取决于最稠密的数据分块；</a:t>
            </a:r>
            <a:endParaRPr lang="en-US" altLang="zh-CN" sz="2000" dirty="0">
              <a:solidFill>
                <a:srgbClr val="000000"/>
              </a:solidFill>
              <a:latin typeface="微软雅黑" panose="020B0503020204020204" pitchFamily="34" charset="-122"/>
              <a:ea typeface="微软雅黑" panose="020B0503020204020204" pitchFamily="34" charset="-122"/>
            </a:endParaRPr>
          </a:p>
          <a:p>
            <a:pPr marL="742950" lvl="1" indent="-285750">
              <a:lnSpc>
                <a:spcPct val="150000"/>
              </a:lnSpc>
              <a:buFont typeface="Wingdings" panose="05000000000000000000" pitchFamily="2" charset="2"/>
              <a:buChar char="l"/>
            </a:pPr>
            <a:r>
              <a:rPr lang="zh-CN" altLang="en-US" sz="2000" dirty="0">
                <a:solidFill>
                  <a:srgbClr val="000000"/>
                </a:solidFill>
                <a:latin typeface="微软雅黑" panose="020B0503020204020204" pitchFamily="34" charset="-122"/>
                <a:ea typeface="微软雅黑" panose="020B0503020204020204" pitchFamily="34" charset="-122"/>
              </a:rPr>
              <a:t>稀疏访存的要求。</a:t>
            </a:r>
            <a:endParaRPr lang="en-US" altLang="zh-CN" sz="2000" dirty="0">
              <a:solidFill>
                <a:srgbClr val="000000"/>
              </a:solidFill>
              <a:latin typeface="微软雅黑" panose="020B0503020204020204" pitchFamily="34" charset="-122"/>
              <a:ea typeface="微软雅黑" panose="020B0503020204020204" pitchFamily="34" charset="-122"/>
            </a:endParaRPr>
          </a:p>
          <a:p>
            <a:pPr marL="742950" lvl="1" indent="-285750">
              <a:lnSpc>
                <a:spcPct val="150000"/>
              </a:lnSpc>
              <a:buFont typeface="Wingdings" panose="05000000000000000000" pitchFamily="2" charset="2"/>
              <a:buChar char="l"/>
            </a:pPr>
            <a:r>
              <a:rPr lang="zh-CN" altLang="en-US" sz="2000" dirty="0">
                <a:solidFill>
                  <a:srgbClr val="000000"/>
                </a:solidFill>
                <a:latin typeface="微软雅黑" panose="020B0503020204020204" pitchFamily="34" charset="-122"/>
                <a:ea typeface="微软雅黑" panose="020B0503020204020204" pitchFamily="34" charset="-122"/>
              </a:rPr>
              <a:t>在大图（</a:t>
            </a:r>
            <a:r>
              <a:rPr lang="en-US" altLang="zh-CN" sz="2000" dirty="0">
                <a:solidFill>
                  <a:srgbClr val="000000"/>
                </a:solidFill>
                <a:latin typeface="微软雅黑" panose="020B0503020204020204" pitchFamily="34" charset="-122"/>
                <a:ea typeface="微软雅黑" panose="020B0503020204020204" pitchFamily="34" charset="-122"/>
              </a:rPr>
              <a:t>reddit</a:t>
            </a:r>
            <a:r>
              <a:rPr lang="zh-CN" altLang="en-US" sz="2000" dirty="0">
                <a:solidFill>
                  <a:srgbClr val="000000"/>
                </a:solidFill>
                <a:latin typeface="微软雅黑" panose="020B0503020204020204" pitchFamily="34" charset="-122"/>
                <a:ea typeface="微软雅黑" panose="020B0503020204020204" pitchFamily="34" charset="-122"/>
              </a:rPr>
              <a:t>数据集中的</a:t>
            </a:r>
            <a:r>
              <a:rPr lang="en-US" altLang="zh-CN" sz="2000" dirty="0">
                <a:solidFill>
                  <a:srgbClr val="000000"/>
                </a:solidFill>
                <a:latin typeface="微软雅黑" panose="020B0503020204020204" pitchFamily="34" charset="-122"/>
                <a:ea typeface="微软雅黑" panose="020B0503020204020204" pitchFamily="34" charset="-122"/>
              </a:rPr>
              <a:t>67k+</a:t>
            </a:r>
            <a:r>
              <a:rPr lang="zh-CN" altLang="en-US" sz="2000" dirty="0">
                <a:solidFill>
                  <a:srgbClr val="000000"/>
                </a:solidFill>
                <a:latin typeface="微软雅黑" panose="020B0503020204020204" pitchFamily="34" charset="-122"/>
                <a:ea typeface="微软雅黑" panose="020B0503020204020204" pitchFamily="34" charset="-122"/>
              </a:rPr>
              <a:t>节点</a:t>
            </a:r>
            <a:r>
              <a:rPr lang="en-US" altLang="zh-CN" sz="2000" dirty="0">
                <a:solidFill>
                  <a:srgbClr val="000000"/>
                </a:solidFill>
                <a:latin typeface="微软雅黑" panose="020B0503020204020204" pitchFamily="34" charset="-122"/>
                <a:ea typeface="微软雅黑" panose="020B0503020204020204" pitchFamily="34" charset="-122"/>
              </a:rPr>
              <a:t>/</a:t>
            </a:r>
            <a:r>
              <a:rPr lang="zh-CN" altLang="en-US" sz="2000" dirty="0">
                <a:solidFill>
                  <a:srgbClr val="000000"/>
                </a:solidFill>
                <a:latin typeface="微软雅黑" panose="020B0503020204020204" pitchFamily="34" charset="-122"/>
                <a:ea typeface="微软雅黑" panose="020B0503020204020204" pitchFamily="34" charset="-122"/>
              </a:rPr>
              <a:t>带权边）中表现尤为突出</a:t>
            </a:r>
            <a:endParaRPr lang="en-US" altLang="zh-CN" sz="2000" dirty="0">
              <a:solidFill>
                <a:srgbClr val="0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85070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barn(inVertical)">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 name="object 2">
            <a:extLst>
              <a:ext uri="{FF2B5EF4-FFF2-40B4-BE49-F238E27FC236}">
                <a16:creationId xmlns:a16="http://schemas.microsoft.com/office/drawing/2014/main" id="{DA3D3201-782B-49B5-87ED-679053B4483C}"/>
              </a:ext>
            </a:extLst>
          </p:cNvPr>
          <p:cNvSpPr txBox="1">
            <a:spLocks noGrp="1"/>
          </p:cNvSpPr>
          <p:nvPr>
            <p:ph type="title"/>
          </p:nvPr>
        </p:nvSpPr>
        <p:spPr>
          <a:xfrm>
            <a:off x="377048" y="363293"/>
            <a:ext cx="11110443" cy="505405"/>
          </a:xfrm>
        </p:spPr>
        <p:txBody>
          <a:bodyPr>
            <a:noAutofit/>
          </a:bodyPr>
          <a:lstStyle/>
          <a:p>
            <a:pPr algn="ctr" defTabSz="1095167"/>
            <a:r>
              <a:rPr lang="en-US" altLang="zh-CN" sz="2800" b="1" dirty="0">
                <a:ln w="11430"/>
                <a:solidFill>
                  <a:srgbClr val="FFFF00"/>
                </a:solidFill>
                <a:effectLst>
                  <a:outerShdw blurRad="50800" dist="39000" dir="5460000" algn="tl">
                    <a:srgbClr val="000000">
                      <a:alpha val="38000"/>
                    </a:srgbClr>
                  </a:outerShdw>
                </a:effectLst>
                <a:latin typeface="Arial Rounded MT Bold" pitchFamily="34" charset="0"/>
                <a:cs typeface="Arial" charset="0"/>
              </a:rPr>
              <a:t>4. </a:t>
            </a:r>
            <a:r>
              <a:rPr lang="zh-CN" altLang="en-US" sz="2800" b="1" dirty="0">
                <a:ln w="11430"/>
                <a:solidFill>
                  <a:srgbClr val="FFFF00"/>
                </a:solidFill>
                <a:effectLst>
                  <a:outerShdw blurRad="50800" dist="39000" dir="5460000" algn="tl">
                    <a:srgbClr val="000000">
                      <a:alpha val="38000"/>
                    </a:srgbClr>
                  </a:outerShdw>
                </a:effectLst>
                <a:latin typeface="Arial Rounded MT Bold" pitchFamily="34" charset="0"/>
                <a:cs typeface="Arial" charset="0"/>
              </a:rPr>
              <a:t>图卷积算法的加速难点</a:t>
            </a:r>
            <a:endParaRPr lang="en-US" sz="2800" b="1" dirty="0">
              <a:ln w="11430"/>
              <a:solidFill>
                <a:srgbClr val="FFFF00"/>
              </a:solidFill>
              <a:effectLst>
                <a:outerShdw blurRad="50800" dist="39000" dir="5460000" algn="tl">
                  <a:srgbClr val="000000">
                    <a:alpha val="38000"/>
                  </a:srgbClr>
                </a:outerShdw>
              </a:effectLst>
              <a:latin typeface="Arial Rounded MT Bold" pitchFamily="34" charset="0"/>
              <a:cs typeface="Arial" charset="0"/>
            </a:endParaRPr>
          </a:p>
        </p:txBody>
      </p:sp>
      <p:sp>
        <p:nvSpPr>
          <p:cNvPr id="14" name="矩形 13">
            <a:extLst>
              <a:ext uri="{FF2B5EF4-FFF2-40B4-BE49-F238E27FC236}">
                <a16:creationId xmlns:a16="http://schemas.microsoft.com/office/drawing/2014/main" id="{C46C3BD4-468F-4BC4-9BFD-95DD405D8924}"/>
              </a:ext>
            </a:extLst>
          </p:cNvPr>
          <p:cNvSpPr/>
          <p:nvPr/>
        </p:nvSpPr>
        <p:spPr>
          <a:xfrm>
            <a:off x="289441" y="1508143"/>
            <a:ext cx="10907852" cy="499624"/>
          </a:xfrm>
          <a:prstGeom prst="rect">
            <a:avLst/>
          </a:prstGeom>
        </p:spPr>
        <p:txBody>
          <a:bodyPr wrap="square">
            <a:spAutoFit/>
          </a:bodyPr>
          <a:lstStyle/>
          <a:p>
            <a:pPr marL="742950" lvl="1" indent="-285750">
              <a:lnSpc>
                <a:spcPct val="150000"/>
              </a:lnSpc>
              <a:buFont typeface="Wingdings" panose="05000000000000000000" pitchFamily="2" charset="2"/>
              <a:buChar char="l"/>
            </a:pPr>
            <a:r>
              <a:rPr lang="zh-CN" altLang="en-US" sz="2000" dirty="0">
                <a:solidFill>
                  <a:srgbClr val="000000"/>
                </a:solidFill>
                <a:latin typeface="微软雅黑" panose="020B0503020204020204" pitchFamily="34" charset="-122"/>
                <a:ea typeface="微软雅黑" panose="020B0503020204020204" pitchFamily="34" charset="-122"/>
              </a:rPr>
              <a:t>节点的度不定量</a:t>
            </a:r>
            <a:endParaRPr lang="en-US" altLang="zh-CN" sz="2000" dirty="0">
              <a:solidFill>
                <a:srgbClr val="000000"/>
              </a:solidFill>
              <a:latin typeface="微软雅黑" panose="020B0503020204020204" pitchFamily="34" charset="-122"/>
              <a:ea typeface="微软雅黑" panose="020B0503020204020204" pitchFamily="34" charset="-122"/>
            </a:endParaRPr>
          </a:p>
        </p:txBody>
      </p:sp>
      <p:sp>
        <p:nvSpPr>
          <p:cNvPr id="5" name="矩形 4">
            <a:extLst>
              <a:ext uri="{FF2B5EF4-FFF2-40B4-BE49-F238E27FC236}">
                <a16:creationId xmlns:a16="http://schemas.microsoft.com/office/drawing/2014/main" id="{57E6794F-2302-4A90-8995-232971D1D273}"/>
              </a:ext>
            </a:extLst>
          </p:cNvPr>
          <p:cNvSpPr/>
          <p:nvPr/>
        </p:nvSpPr>
        <p:spPr>
          <a:xfrm>
            <a:off x="289441" y="2483503"/>
            <a:ext cx="10907852" cy="1884618"/>
          </a:xfrm>
          <a:prstGeom prst="rect">
            <a:avLst/>
          </a:prstGeom>
        </p:spPr>
        <p:txBody>
          <a:bodyPr wrap="square">
            <a:spAutoFit/>
          </a:bodyPr>
          <a:lstStyle/>
          <a:p>
            <a:pPr lvl="1">
              <a:lnSpc>
                <a:spcPct val="150000"/>
              </a:lnSpc>
            </a:pPr>
            <a:r>
              <a:rPr lang="zh-CN" altLang="en-US" sz="2000" dirty="0">
                <a:solidFill>
                  <a:srgbClr val="000000"/>
                </a:solidFill>
                <a:latin typeface="微软雅黑" panose="020B0503020204020204" pitchFamily="34" charset="-122"/>
                <a:ea typeface="微软雅黑" panose="020B0503020204020204" pitchFamily="34" charset="-122"/>
              </a:rPr>
              <a:t>带来的问题：</a:t>
            </a:r>
            <a:endParaRPr lang="en-US" altLang="zh-CN" sz="2000" dirty="0">
              <a:solidFill>
                <a:srgbClr val="000000"/>
              </a:solidFill>
              <a:latin typeface="微软雅黑" panose="020B0503020204020204" pitchFamily="34" charset="-122"/>
              <a:ea typeface="微软雅黑" panose="020B0503020204020204" pitchFamily="34" charset="-122"/>
            </a:endParaRPr>
          </a:p>
          <a:p>
            <a:pPr marL="742950" lvl="1" indent="-285750">
              <a:lnSpc>
                <a:spcPct val="150000"/>
              </a:lnSpc>
              <a:buFont typeface="Wingdings" panose="05000000000000000000" pitchFamily="2" charset="2"/>
              <a:buChar char="l"/>
            </a:pPr>
            <a:r>
              <a:rPr lang="zh-CN" altLang="en-US" sz="2000" dirty="0">
                <a:solidFill>
                  <a:srgbClr val="000000"/>
                </a:solidFill>
                <a:latin typeface="微软雅黑" panose="020B0503020204020204" pitchFamily="34" charset="-122"/>
                <a:ea typeface="微软雅黑" panose="020B0503020204020204" pitchFamily="34" charset="-122"/>
              </a:rPr>
              <a:t>计算单元负载不均衡；</a:t>
            </a:r>
            <a:endParaRPr lang="en-US" altLang="zh-CN" sz="2000" dirty="0">
              <a:solidFill>
                <a:srgbClr val="000000"/>
              </a:solidFill>
              <a:latin typeface="微软雅黑" panose="020B0503020204020204" pitchFamily="34" charset="-122"/>
              <a:ea typeface="微软雅黑" panose="020B0503020204020204" pitchFamily="34" charset="-122"/>
            </a:endParaRPr>
          </a:p>
          <a:p>
            <a:pPr marL="742950" lvl="1" indent="-285750">
              <a:lnSpc>
                <a:spcPct val="150000"/>
              </a:lnSpc>
              <a:buFont typeface="Wingdings" panose="05000000000000000000" pitchFamily="2" charset="2"/>
              <a:buChar char="l"/>
            </a:pPr>
            <a:r>
              <a:rPr lang="zh-CN" altLang="en-US" sz="2000" dirty="0">
                <a:solidFill>
                  <a:srgbClr val="000000"/>
                </a:solidFill>
                <a:latin typeface="微软雅黑" panose="020B0503020204020204" pitchFamily="34" charset="-122"/>
                <a:ea typeface="微软雅黑" panose="020B0503020204020204" pitchFamily="34" charset="-122"/>
              </a:rPr>
              <a:t>每个节点处理的数据量不同；</a:t>
            </a:r>
            <a:endParaRPr lang="en-US" altLang="zh-CN" sz="2000" dirty="0">
              <a:solidFill>
                <a:srgbClr val="000000"/>
              </a:solidFill>
              <a:latin typeface="微软雅黑" panose="020B0503020204020204" pitchFamily="34" charset="-122"/>
              <a:ea typeface="微软雅黑" panose="020B0503020204020204" pitchFamily="34" charset="-122"/>
            </a:endParaRPr>
          </a:p>
          <a:p>
            <a:pPr marL="742950" lvl="1" indent="-285750">
              <a:lnSpc>
                <a:spcPct val="150000"/>
              </a:lnSpc>
              <a:buFont typeface="Wingdings" panose="05000000000000000000" pitchFamily="2" charset="2"/>
              <a:buChar char="l"/>
            </a:pPr>
            <a:r>
              <a:rPr lang="zh-CN" altLang="en-US" sz="2000" dirty="0">
                <a:solidFill>
                  <a:srgbClr val="000000"/>
                </a:solidFill>
                <a:latin typeface="微软雅黑" panose="020B0503020204020204" pitchFamily="34" charset="-122"/>
                <a:ea typeface="微软雅黑" panose="020B0503020204020204" pitchFamily="34" charset="-122"/>
              </a:rPr>
              <a:t>输出的特征向量维度不同</a:t>
            </a:r>
            <a:endParaRPr lang="en-US" altLang="zh-CN" sz="2000" dirty="0">
              <a:solidFill>
                <a:srgbClr val="000000"/>
              </a:solidFill>
              <a:latin typeface="微软雅黑" panose="020B0503020204020204" pitchFamily="34" charset="-122"/>
              <a:ea typeface="微软雅黑" panose="020B0503020204020204" pitchFamily="34" charset="-122"/>
            </a:endParaRPr>
          </a:p>
        </p:txBody>
      </p:sp>
      <p:pic>
        <p:nvPicPr>
          <p:cNvPr id="3" name="图片 2">
            <a:extLst>
              <a:ext uri="{FF2B5EF4-FFF2-40B4-BE49-F238E27FC236}">
                <a16:creationId xmlns:a16="http://schemas.microsoft.com/office/drawing/2014/main" id="{8D59B1B3-8074-4159-9E12-EAF919904891}"/>
              </a:ext>
            </a:extLst>
          </p:cNvPr>
          <p:cNvPicPr>
            <a:picLocks noChangeAspect="1"/>
          </p:cNvPicPr>
          <p:nvPr/>
        </p:nvPicPr>
        <p:blipFill>
          <a:blip r:embed="rId3"/>
          <a:stretch>
            <a:fillRect/>
          </a:stretch>
        </p:blipFill>
        <p:spPr>
          <a:xfrm>
            <a:off x="8005762" y="1757955"/>
            <a:ext cx="2924175" cy="3486150"/>
          </a:xfrm>
          <a:prstGeom prst="rect">
            <a:avLst/>
          </a:prstGeom>
        </p:spPr>
      </p:pic>
    </p:spTree>
    <p:extLst>
      <p:ext uri="{BB962C8B-B14F-4D97-AF65-F5344CB8AC3E}">
        <p14:creationId xmlns:p14="http://schemas.microsoft.com/office/powerpoint/2010/main" val="3042925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heel(1)">
                                      <p:cBhvr>
                                        <p:cTn id="7" dur="20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arn(inVertical)">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 name="object 2">
            <a:extLst>
              <a:ext uri="{FF2B5EF4-FFF2-40B4-BE49-F238E27FC236}">
                <a16:creationId xmlns:a16="http://schemas.microsoft.com/office/drawing/2014/main" id="{DA3D3201-782B-49B5-87ED-679053B4483C}"/>
              </a:ext>
            </a:extLst>
          </p:cNvPr>
          <p:cNvSpPr txBox="1">
            <a:spLocks noGrp="1"/>
          </p:cNvSpPr>
          <p:nvPr>
            <p:ph type="title"/>
          </p:nvPr>
        </p:nvSpPr>
        <p:spPr>
          <a:xfrm>
            <a:off x="377048" y="363293"/>
            <a:ext cx="11110443" cy="505405"/>
          </a:xfrm>
        </p:spPr>
        <p:txBody>
          <a:bodyPr>
            <a:noAutofit/>
          </a:bodyPr>
          <a:lstStyle/>
          <a:p>
            <a:pPr algn="ctr" defTabSz="1095167"/>
            <a:r>
              <a:rPr lang="en-US" altLang="zh-CN" sz="2800" b="1" dirty="0">
                <a:ln w="11430"/>
                <a:solidFill>
                  <a:srgbClr val="FFFF00"/>
                </a:solidFill>
                <a:effectLst>
                  <a:outerShdw blurRad="50800" dist="39000" dir="5460000" algn="tl">
                    <a:srgbClr val="000000">
                      <a:alpha val="38000"/>
                    </a:srgbClr>
                  </a:outerShdw>
                </a:effectLst>
                <a:latin typeface="Arial Rounded MT Bold" pitchFamily="34" charset="0"/>
                <a:cs typeface="Arial" charset="0"/>
              </a:rPr>
              <a:t>4. </a:t>
            </a:r>
            <a:r>
              <a:rPr lang="zh-CN" altLang="en-US" sz="2800" b="1" dirty="0">
                <a:ln w="11430"/>
                <a:solidFill>
                  <a:srgbClr val="FFFF00"/>
                </a:solidFill>
                <a:effectLst>
                  <a:outerShdw blurRad="50800" dist="39000" dir="5460000" algn="tl">
                    <a:srgbClr val="000000">
                      <a:alpha val="38000"/>
                    </a:srgbClr>
                  </a:outerShdw>
                </a:effectLst>
                <a:latin typeface="Arial Rounded MT Bold" pitchFamily="34" charset="0"/>
                <a:cs typeface="Arial" charset="0"/>
              </a:rPr>
              <a:t>图卷积算法的加速难点</a:t>
            </a:r>
            <a:endParaRPr lang="en-US" sz="2800" b="1" dirty="0">
              <a:ln w="11430"/>
              <a:solidFill>
                <a:srgbClr val="FFFF00"/>
              </a:solidFill>
              <a:effectLst>
                <a:outerShdw blurRad="50800" dist="39000" dir="5460000" algn="tl">
                  <a:srgbClr val="000000">
                    <a:alpha val="38000"/>
                  </a:srgbClr>
                </a:outerShdw>
              </a:effectLst>
              <a:latin typeface="Arial Rounded MT Bold" pitchFamily="34" charset="0"/>
              <a:cs typeface="Arial" charset="0"/>
            </a:endParaRPr>
          </a:p>
        </p:txBody>
      </p:sp>
      <p:sp>
        <p:nvSpPr>
          <p:cNvPr id="14" name="矩形 13">
            <a:extLst>
              <a:ext uri="{FF2B5EF4-FFF2-40B4-BE49-F238E27FC236}">
                <a16:creationId xmlns:a16="http://schemas.microsoft.com/office/drawing/2014/main" id="{C46C3BD4-468F-4BC4-9BFD-95DD405D8924}"/>
              </a:ext>
            </a:extLst>
          </p:cNvPr>
          <p:cNvSpPr/>
          <p:nvPr/>
        </p:nvSpPr>
        <p:spPr>
          <a:xfrm>
            <a:off x="289441" y="1508143"/>
            <a:ext cx="10907852" cy="499624"/>
          </a:xfrm>
          <a:prstGeom prst="rect">
            <a:avLst/>
          </a:prstGeom>
        </p:spPr>
        <p:txBody>
          <a:bodyPr wrap="square">
            <a:spAutoFit/>
          </a:bodyPr>
          <a:lstStyle/>
          <a:p>
            <a:pPr marL="742950" lvl="1" indent="-285750">
              <a:lnSpc>
                <a:spcPct val="150000"/>
              </a:lnSpc>
              <a:buFont typeface="Wingdings" panose="05000000000000000000" pitchFamily="2" charset="2"/>
              <a:buChar char="l"/>
            </a:pPr>
            <a:r>
              <a:rPr lang="en-US" altLang="zh-CN" sz="2000" dirty="0">
                <a:solidFill>
                  <a:srgbClr val="000000"/>
                </a:solidFill>
                <a:latin typeface="微软雅黑" panose="020B0503020204020204" pitchFamily="34" charset="-122"/>
                <a:ea typeface="微软雅黑" panose="020B0503020204020204" pitchFamily="34" charset="-122"/>
              </a:rPr>
              <a:t>Combine</a:t>
            </a:r>
            <a:r>
              <a:rPr lang="zh-CN" altLang="en-US" sz="2000" dirty="0">
                <a:solidFill>
                  <a:srgbClr val="000000"/>
                </a:solidFill>
                <a:latin typeface="微软雅黑" panose="020B0503020204020204" pitchFamily="34" charset="-122"/>
                <a:ea typeface="微软雅黑" panose="020B0503020204020204" pitchFamily="34" charset="-122"/>
              </a:rPr>
              <a:t>时每个节点参数不共享</a:t>
            </a:r>
            <a:endParaRPr lang="en-US" altLang="zh-CN" sz="2000" dirty="0">
              <a:solidFill>
                <a:srgbClr val="000000"/>
              </a:solidFill>
              <a:latin typeface="微软雅黑" panose="020B0503020204020204" pitchFamily="34" charset="-122"/>
              <a:ea typeface="微软雅黑" panose="020B0503020204020204" pitchFamily="34" charset="-122"/>
            </a:endParaRPr>
          </a:p>
        </p:txBody>
      </p:sp>
      <p:sp>
        <p:nvSpPr>
          <p:cNvPr id="5" name="矩形 4">
            <a:extLst>
              <a:ext uri="{FF2B5EF4-FFF2-40B4-BE49-F238E27FC236}">
                <a16:creationId xmlns:a16="http://schemas.microsoft.com/office/drawing/2014/main" id="{57E6794F-2302-4A90-8995-232971D1D273}"/>
              </a:ext>
            </a:extLst>
          </p:cNvPr>
          <p:cNvSpPr/>
          <p:nvPr/>
        </p:nvSpPr>
        <p:spPr>
          <a:xfrm>
            <a:off x="289441" y="2483503"/>
            <a:ext cx="10907852" cy="1884618"/>
          </a:xfrm>
          <a:prstGeom prst="rect">
            <a:avLst/>
          </a:prstGeom>
        </p:spPr>
        <p:txBody>
          <a:bodyPr wrap="square">
            <a:spAutoFit/>
          </a:bodyPr>
          <a:lstStyle/>
          <a:p>
            <a:pPr lvl="1">
              <a:lnSpc>
                <a:spcPct val="150000"/>
              </a:lnSpc>
            </a:pPr>
            <a:r>
              <a:rPr lang="zh-CN" altLang="en-US" sz="2000" dirty="0">
                <a:solidFill>
                  <a:srgbClr val="000000"/>
                </a:solidFill>
                <a:latin typeface="微软雅黑" panose="020B0503020204020204" pitchFamily="34" charset="-122"/>
                <a:ea typeface="微软雅黑" panose="020B0503020204020204" pitchFamily="34" charset="-122"/>
              </a:rPr>
              <a:t>带来的问题：</a:t>
            </a:r>
            <a:endParaRPr lang="en-US" altLang="zh-CN" sz="2000" dirty="0">
              <a:solidFill>
                <a:srgbClr val="000000"/>
              </a:solidFill>
              <a:latin typeface="微软雅黑" panose="020B0503020204020204" pitchFamily="34" charset="-122"/>
              <a:ea typeface="微软雅黑" panose="020B0503020204020204" pitchFamily="34" charset="-122"/>
            </a:endParaRPr>
          </a:p>
          <a:p>
            <a:pPr marL="742950" lvl="1" indent="-285750">
              <a:lnSpc>
                <a:spcPct val="150000"/>
              </a:lnSpc>
              <a:buFont typeface="Wingdings" panose="05000000000000000000" pitchFamily="2" charset="2"/>
              <a:buChar char="l"/>
            </a:pPr>
            <a:r>
              <a:rPr lang="zh-CN" altLang="en-US" sz="2000" dirty="0">
                <a:solidFill>
                  <a:srgbClr val="000000"/>
                </a:solidFill>
                <a:latin typeface="微软雅黑" panose="020B0503020204020204" pitchFamily="34" charset="-122"/>
                <a:ea typeface="微软雅黑" panose="020B0503020204020204" pitchFamily="34" charset="-122"/>
              </a:rPr>
              <a:t>增加访存带宽压力；</a:t>
            </a:r>
            <a:endParaRPr lang="en-US" altLang="zh-CN" sz="2000" dirty="0">
              <a:solidFill>
                <a:srgbClr val="000000"/>
              </a:solidFill>
              <a:latin typeface="微软雅黑" panose="020B0503020204020204" pitchFamily="34" charset="-122"/>
              <a:ea typeface="微软雅黑" panose="020B0503020204020204" pitchFamily="34" charset="-122"/>
            </a:endParaRPr>
          </a:p>
          <a:p>
            <a:pPr marL="742950" lvl="1" indent="-285750">
              <a:lnSpc>
                <a:spcPct val="150000"/>
              </a:lnSpc>
              <a:buFont typeface="Wingdings" panose="05000000000000000000" pitchFamily="2" charset="2"/>
              <a:buChar char="l"/>
            </a:pPr>
            <a:r>
              <a:rPr lang="zh-CN" altLang="en-US" sz="2000" dirty="0">
                <a:solidFill>
                  <a:srgbClr val="000000"/>
                </a:solidFill>
                <a:latin typeface="微软雅黑" panose="020B0503020204020204" pitchFamily="34" charset="-122"/>
                <a:ea typeface="微软雅黑" panose="020B0503020204020204" pitchFamily="34" charset="-122"/>
              </a:rPr>
              <a:t>参数规模增加；</a:t>
            </a:r>
            <a:endParaRPr lang="en-US" altLang="zh-CN" sz="2000" dirty="0">
              <a:solidFill>
                <a:srgbClr val="000000"/>
              </a:solidFill>
              <a:latin typeface="微软雅黑" panose="020B0503020204020204" pitchFamily="34" charset="-122"/>
              <a:ea typeface="微软雅黑" panose="020B0503020204020204" pitchFamily="34" charset="-122"/>
            </a:endParaRPr>
          </a:p>
          <a:p>
            <a:pPr marL="742950" lvl="1" indent="-285750">
              <a:lnSpc>
                <a:spcPct val="150000"/>
              </a:lnSpc>
              <a:buFont typeface="Wingdings" panose="05000000000000000000" pitchFamily="2" charset="2"/>
              <a:buChar char="l"/>
            </a:pPr>
            <a:r>
              <a:rPr lang="zh-CN" altLang="en-US" sz="2000" dirty="0">
                <a:solidFill>
                  <a:srgbClr val="000000"/>
                </a:solidFill>
                <a:latin typeface="微软雅黑" panose="020B0503020204020204" pitchFamily="34" charset="-122"/>
                <a:ea typeface="微软雅黑" panose="020B0503020204020204" pitchFamily="34" charset="-122"/>
              </a:rPr>
              <a:t>影响并行设计方案。</a:t>
            </a:r>
            <a:endParaRPr lang="en-US" altLang="zh-CN" sz="2000" dirty="0">
              <a:solidFill>
                <a:srgbClr val="000000"/>
              </a:solidFill>
              <a:latin typeface="微软雅黑" panose="020B0503020204020204" pitchFamily="34" charset="-122"/>
              <a:ea typeface="微软雅黑" panose="020B0503020204020204" pitchFamily="34" charset="-122"/>
            </a:endParaRPr>
          </a:p>
        </p:txBody>
      </p:sp>
      <p:pic>
        <p:nvPicPr>
          <p:cNvPr id="3" name="图片 2">
            <a:extLst>
              <a:ext uri="{FF2B5EF4-FFF2-40B4-BE49-F238E27FC236}">
                <a16:creationId xmlns:a16="http://schemas.microsoft.com/office/drawing/2014/main" id="{8D59B1B3-8074-4159-9E12-EAF919904891}"/>
              </a:ext>
            </a:extLst>
          </p:cNvPr>
          <p:cNvPicPr>
            <a:picLocks noChangeAspect="1"/>
          </p:cNvPicPr>
          <p:nvPr/>
        </p:nvPicPr>
        <p:blipFill>
          <a:blip r:embed="rId3"/>
          <a:stretch>
            <a:fillRect/>
          </a:stretch>
        </p:blipFill>
        <p:spPr>
          <a:xfrm>
            <a:off x="8005762" y="1757955"/>
            <a:ext cx="2924175" cy="3486150"/>
          </a:xfrm>
          <a:prstGeom prst="rect">
            <a:avLst/>
          </a:prstGeom>
        </p:spPr>
      </p:pic>
    </p:spTree>
    <p:extLst>
      <p:ext uri="{BB962C8B-B14F-4D97-AF65-F5344CB8AC3E}">
        <p14:creationId xmlns:p14="http://schemas.microsoft.com/office/powerpoint/2010/main" val="1872407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heel(1)">
                                      <p:cBhvr>
                                        <p:cTn id="7" dur="20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arn(inVertical)">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 name="object 2">
            <a:extLst>
              <a:ext uri="{FF2B5EF4-FFF2-40B4-BE49-F238E27FC236}">
                <a16:creationId xmlns:a16="http://schemas.microsoft.com/office/drawing/2014/main" id="{DA3D3201-782B-49B5-87ED-679053B4483C}"/>
              </a:ext>
            </a:extLst>
          </p:cNvPr>
          <p:cNvSpPr txBox="1">
            <a:spLocks noGrp="1"/>
          </p:cNvSpPr>
          <p:nvPr>
            <p:ph type="title"/>
          </p:nvPr>
        </p:nvSpPr>
        <p:spPr>
          <a:xfrm>
            <a:off x="377048" y="363293"/>
            <a:ext cx="11110443" cy="505405"/>
          </a:xfrm>
        </p:spPr>
        <p:txBody>
          <a:bodyPr>
            <a:noAutofit/>
          </a:bodyPr>
          <a:lstStyle/>
          <a:p>
            <a:pPr algn="ctr" defTabSz="1095167"/>
            <a:r>
              <a:rPr lang="en-US" altLang="zh-CN" sz="2800" b="1" dirty="0">
                <a:ln w="11430"/>
                <a:solidFill>
                  <a:srgbClr val="FFFF00"/>
                </a:solidFill>
                <a:effectLst>
                  <a:outerShdw blurRad="50800" dist="39000" dir="5460000" algn="tl">
                    <a:srgbClr val="000000">
                      <a:alpha val="38000"/>
                    </a:srgbClr>
                  </a:outerShdw>
                </a:effectLst>
                <a:latin typeface="Arial Rounded MT Bold" pitchFamily="34" charset="0"/>
                <a:cs typeface="Arial" charset="0"/>
              </a:rPr>
              <a:t>4. </a:t>
            </a:r>
            <a:r>
              <a:rPr lang="zh-CN" altLang="en-US" sz="2800" b="1" dirty="0">
                <a:ln w="11430"/>
                <a:solidFill>
                  <a:srgbClr val="FFFF00"/>
                </a:solidFill>
                <a:effectLst>
                  <a:outerShdw blurRad="50800" dist="39000" dir="5460000" algn="tl">
                    <a:srgbClr val="000000">
                      <a:alpha val="38000"/>
                    </a:srgbClr>
                  </a:outerShdw>
                </a:effectLst>
                <a:latin typeface="Arial Rounded MT Bold" pitchFamily="34" charset="0"/>
                <a:cs typeface="Arial" charset="0"/>
              </a:rPr>
              <a:t>图卷积算法的加速难点</a:t>
            </a:r>
            <a:endParaRPr lang="en-US" sz="2800" b="1" dirty="0">
              <a:ln w="11430"/>
              <a:solidFill>
                <a:srgbClr val="FFFF00"/>
              </a:solidFill>
              <a:effectLst>
                <a:outerShdw blurRad="50800" dist="39000" dir="5460000" algn="tl">
                  <a:srgbClr val="000000">
                    <a:alpha val="38000"/>
                  </a:srgbClr>
                </a:outerShdw>
              </a:effectLst>
              <a:latin typeface="Arial Rounded MT Bold" pitchFamily="34" charset="0"/>
              <a:cs typeface="Arial" charset="0"/>
            </a:endParaRPr>
          </a:p>
        </p:txBody>
      </p:sp>
      <p:sp>
        <p:nvSpPr>
          <p:cNvPr id="14" name="矩形 13">
            <a:extLst>
              <a:ext uri="{FF2B5EF4-FFF2-40B4-BE49-F238E27FC236}">
                <a16:creationId xmlns:a16="http://schemas.microsoft.com/office/drawing/2014/main" id="{C46C3BD4-468F-4BC4-9BFD-95DD405D8924}"/>
              </a:ext>
            </a:extLst>
          </p:cNvPr>
          <p:cNvSpPr/>
          <p:nvPr/>
        </p:nvSpPr>
        <p:spPr>
          <a:xfrm>
            <a:off x="251318" y="1437631"/>
            <a:ext cx="10907852" cy="3731278"/>
          </a:xfrm>
          <a:prstGeom prst="rect">
            <a:avLst/>
          </a:prstGeom>
        </p:spPr>
        <p:txBody>
          <a:bodyPr wrap="square">
            <a:spAutoFit/>
          </a:bodyPr>
          <a:lstStyle/>
          <a:p>
            <a:pPr lvl="1">
              <a:lnSpc>
                <a:spcPct val="150000"/>
              </a:lnSpc>
            </a:pPr>
            <a:r>
              <a:rPr lang="zh-CN" altLang="en-US" sz="2000" dirty="0">
                <a:solidFill>
                  <a:srgbClr val="000000"/>
                </a:solidFill>
                <a:latin typeface="微软雅黑" panose="020B0503020204020204" pitchFamily="34" charset="-122"/>
                <a:ea typeface="微软雅黑" panose="020B0503020204020204" pitchFamily="34" charset="-122"/>
              </a:rPr>
              <a:t>图卷积算法与</a:t>
            </a:r>
            <a:r>
              <a:rPr lang="en-US" altLang="zh-CN" sz="2000" dirty="0">
                <a:solidFill>
                  <a:srgbClr val="000000"/>
                </a:solidFill>
                <a:latin typeface="微软雅黑" panose="020B0503020204020204" pitchFamily="34" charset="-122"/>
                <a:ea typeface="微软雅黑" panose="020B0503020204020204" pitchFamily="34" charset="-122"/>
              </a:rPr>
              <a:t>CNN</a:t>
            </a:r>
            <a:r>
              <a:rPr lang="zh-CN" altLang="en-US" sz="2000" dirty="0">
                <a:solidFill>
                  <a:srgbClr val="000000"/>
                </a:solidFill>
                <a:latin typeface="微软雅黑" panose="020B0503020204020204" pitchFamily="34" charset="-122"/>
                <a:ea typeface="微软雅黑" panose="020B0503020204020204" pitchFamily="34" charset="-122"/>
              </a:rPr>
              <a:t>的区别体现在以下几点：</a:t>
            </a:r>
            <a:endParaRPr lang="en-US" altLang="zh-CN" sz="2000" dirty="0">
              <a:solidFill>
                <a:srgbClr val="000000"/>
              </a:solidFill>
              <a:latin typeface="微软雅黑" panose="020B0503020204020204" pitchFamily="34" charset="-122"/>
              <a:ea typeface="微软雅黑" panose="020B0503020204020204" pitchFamily="34" charset="-122"/>
            </a:endParaRPr>
          </a:p>
          <a:p>
            <a:pPr marL="742950" lvl="1" indent="-285750">
              <a:lnSpc>
                <a:spcPct val="150000"/>
              </a:lnSpc>
              <a:buFont typeface="Wingdings" panose="05000000000000000000" pitchFamily="2" charset="2"/>
              <a:buChar char="l"/>
            </a:pPr>
            <a:r>
              <a:rPr lang="zh-CN" altLang="en-US" sz="2000" dirty="0">
                <a:solidFill>
                  <a:srgbClr val="000000"/>
                </a:solidFill>
                <a:latin typeface="微软雅黑" panose="020B0503020204020204" pitchFamily="34" charset="-122"/>
                <a:ea typeface="微软雅黑" panose="020B0503020204020204" pitchFamily="34" charset="-122"/>
              </a:rPr>
              <a:t>数据稀疏性；</a:t>
            </a:r>
            <a:endParaRPr lang="en-US" altLang="zh-CN" sz="2000" dirty="0">
              <a:solidFill>
                <a:srgbClr val="000000"/>
              </a:solidFill>
              <a:latin typeface="微软雅黑" panose="020B0503020204020204" pitchFamily="34" charset="-122"/>
              <a:ea typeface="微软雅黑" panose="020B0503020204020204" pitchFamily="34" charset="-122"/>
            </a:endParaRPr>
          </a:p>
          <a:p>
            <a:pPr marL="742950" lvl="1" indent="-285750">
              <a:lnSpc>
                <a:spcPct val="150000"/>
              </a:lnSpc>
              <a:buFont typeface="Wingdings" panose="05000000000000000000" pitchFamily="2" charset="2"/>
              <a:buChar char="l"/>
            </a:pPr>
            <a:r>
              <a:rPr lang="zh-CN" altLang="en-US" sz="2000" dirty="0">
                <a:solidFill>
                  <a:srgbClr val="000000"/>
                </a:solidFill>
                <a:latin typeface="微软雅黑" panose="020B0503020204020204" pitchFamily="34" charset="-122"/>
                <a:ea typeface="微软雅黑" panose="020B0503020204020204" pitchFamily="34" charset="-122"/>
              </a:rPr>
              <a:t>数据预处理；</a:t>
            </a:r>
            <a:endParaRPr lang="en-US" altLang="zh-CN" sz="2000" dirty="0">
              <a:solidFill>
                <a:srgbClr val="000000"/>
              </a:solidFill>
              <a:latin typeface="微软雅黑" panose="020B0503020204020204" pitchFamily="34" charset="-122"/>
              <a:ea typeface="微软雅黑" panose="020B0503020204020204" pitchFamily="34" charset="-122"/>
            </a:endParaRPr>
          </a:p>
          <a:p>
            <a:pPr marL="742950" lvl="1" indent="-285750">
              <a:lnSpc>
                <a:spcPct val="150000"/>
              </a:lnSpc>
              <a:buFont typeface="Wingdings" panose="05000000000000000000" pitchFamily="2" charset="2"/>
              <a:buChar char="l"/>
            </a:pPr>
            <a:r>
              <a:rPr lang="zh-CN" altLang="en-US" sz="2000" dirty="0">
                <a:solidFill>
                  <a:srgbClr val="000000"/>
                </a:solidFill>
                <a:latin typeface="微软雅黑" panose="020B0503020204020204" pitchFamily="34" charset="-122"/>
                <a:ea typeface="微软雅黑" panose="020B0503020204020204" pitchFamily="34" charset="-122"/>
              </a:rPr>
              <a:t>负载均衡；</a:t>
            </a:r>
            <a:endParaRPr lang="en-US" altLang="zh-CN" sz="2000" dirty="0">
              <a:solidFill>
                <a:srgbClr val="000000"/>
              </a:solidFill>
              <a:latin typeface="微软雅黑" panose="020B0503020204020204" pitchFamily="34" charset="-122"/>
              <a:ea typeface="微软雅黑" panose="020B0503020204020204" pitchFamily="34" charset="-122"/>
            </a:endParaRPr>
          </a:p>
          <a:p>
            <a:pPr marL="742950" lvl="1" indent="-285750">
              <a:lnSpc>
                <a:spcPct val="150000"/>
              </a:lnSpc>
              <a:buFont typeface="Wingdings" panose="05000000000000000000" pitchFamily="2" charset="2"/>
              <a:buChar char="l"/>
            </a:pPr>
            <a:r>
              <a:rPr lang="zh-CN" altLang="en-US" sz="2000" dirty="0">
                <a:solidFill>
                  <a:srgbClr val="000000"/>
                </a:solidFill>
                <a:latin typeface="微软雅黑" panose="020B0503020204020204" pitchFamily="34" charset="-122"/>
                <a:ea typeface="微软雅黑" panose="020B0503020204020204" pitchFamily="34" charset="-122"/>
              </a:rPr>
              <a:t>计算流不规则；</a:t>
            </a:r>
            <a:endParaRPr lang="en-US" altLang="zh-CN" sz="2000" dirty="0">
              <a:solidFill>
                <a:srgbClr val="000000"/>
              </a:solidFill>
              <a:latin typeface="微软雅黑" panose="020B0503020204020204" pitchFamily="34" charset="-122"/>
              <a:ea typeface="微软雅黑" panose="020B0503020204020204" pitchFamily="34" charset="-122"/>
            </a:endParaRPr>
          </a:p>
          <a:p>
            <a:pPr marL="742950" lvl="1" indent="-285750">
              <a:lnSpc>
                <a:spcPct val="150000"/>
              </a:lnSpc>
              <a:buFont typeface="Wingdings" panose="05000000000000000000" pitchFamily="2" charset="2"/>
              <a:buChar char="l"/>
            </a:pPr>
            <a:r>
              <a:rPr lang="zh-CN" altLang="en-US" sz="2000" dirty="0">
                <a:solidFill>
                  <a:srgbClr val="000000"/>
                </a:solidFill>
                <a:latin typeface="微软雅黑" panose="020B0503020204020204" pitchFamily="34" charset="-122"/>
                <a:ea typeface="微软雅黑" panose="020B0503020204020204" pitchFamily="34" charset="-122"/>
              </a:rPr>
              <a:t>不同的</a:t>
            </a:r>
            <a:r>
              <a:rPr lang="en-US" altLang="zh-CN" sz="2000" dirty="0">
                <a:solidFill>
                  <a:srgbClr val="000000"/>
                </a:solidFill>
                <a:latin typeface="微软雅黑" panose="020B0503020204020204" pitchFamily="34" charset="-122"/>
                <a:ea typeface="微软雅黑" panose="020B0503020204020204" pitchFamily="34" charset="-122"/>
              </a:rPr>
              <a:t>stage</a:t>
            </a:r>
            <a:r>
              <a:rPr lang="zh-CN" altLang="en-US" sz="2000" dirty="0">
                <a:solidFill>
                  <a:srgbClr val="000000"/>
                </a:solidFill>
                <a:latin typeface="微软雅黑" panose="020B0503020204020204" pitchFamily="34" charset="-122"/>
                <a:ea typeface="微软雅黑" panose="020B0503020204020204" pitchFamily="34" charset="-122"/>
              </a:rPr>
              <a:t>之间计算模式存在差异；</a:t>
            </a:r>
            <a:endParaRPr lang="en-US" altLang="zh-CN" sz="2000" dirty="0">
              <a:solidFill>
                <a:srgbClr val="000000"/>
              </a:solidFill>
              <a:latin typeface="微软雅黑" panose="020B0503020204020204" pitchFamily="34" charset="-122"/>
              <a:ea typeface="微软雅黑" panose="020B0503020204020204" pitchFamily="34" charset="-122"/>
            </a:endParaRPr>
          </a:p>
          <a:p>
            <a:pPr marL="742950" lvl="1" indent="-285750">
              <a:lnSpc>
                <a:spcPct val="150000"/>
              </a:lnSpc>
              <a:buFont typeface="Wingdings" panose="05000000000000000000" pitchFamily="2" charset="2"/>
              <a:buChar char="l"/>
            </a:pPr>
            <a:r>
              <a:rPr lang="zh-CN" altLang="en-US" sz="2000" dirty="0">
                <a:solidFill>
                  <a:srgbClr val="000000"/>
                </a:solidFill>
                <a:latin typeface="微软雅黑" panose="020B0503020204020204" pitchFamily="34" charset="-122"/>
                <a:ea typeface="微软雅黑" panose="020B0503020204020204" pitchFamily="34" charset="-122"/>
              </a:rPr>
              <a:t>参数不共享；</a:t>
            </a:r>
            <a:endParaRPr lang="en-US" altLang="zh-CN" sz="2000" dirty="0">
              <a:solidFill>
                <a:srgbClr val="000000"/>
              </a:solidFill>
              <a:latin typeface="微软雅黑" panose="020B0503020204020204" pitchFamily="34" charset="-122"/>
              <a:ea typeface="微软雅黑" panose="020B0503020204020204" pitchFamily="34" charset="-122"/>
            </a:endParaRPr>
          </a:p>
          <a:p>
            <a:pPr marL="742950" lvl="1" indent="-285750">
              <a:lnSpc>
                <a:spcPct val="150000"/>
              </a:lnSpc>
              <a:buFont typeface="Wingdings" panose="05000000000000000000" pitchFamily="2" charset="2"/>
              <a:buChar char="l"/>
            </a:pPr>
            <a:endParaRPr lang="en-US" altLang="zh-CN" sz="2000" dirty="0">
              <a:solidFill>
                <a:srgbClr val="000000"/>
              </a:solidFill>
              <a:latin typeface="微软雅黑" panose="020B0503020204020204" pitchFamily="34" charset="-122"/>
              <a:ea typeface="微软雅黑" panose="020B0503020204020204" pitchFamily="34" charset="-122"/>
            </a:endParaRPr>
          </a:p>
        </p:txBody>
      </p:sp>
      <p:pic>
        <p:nvPicPr>
          <p:cNvPr id="6" name="图片 5">
            <a:extLst>
              <a:ext uri="{FF2B5EF4-FFF2-40B4-BE49-F238E27FC236}">
                <a16:creationId xmlns:a16="http://schemas.microsoft.com/office/drawing/2014/main" id="{78C90EE5-BBA3-4467-96D1-9C611DBCF24E}"/>
              </a:ext>
            </a:extLst>
          </p:cNvPr>
          <p:cNvPicPr>
            <a:picLocks noChangeAspect="1"/>
          </p:cNvPicPr>
          <p:nvPr/>
        </p:nvPicPr>
        <p:blipFill>
          <a:blip r:embed="rId3"/>
          <a:stretch>
            <a:fillRect/>
          </a:stretch>
        </p:blipFill>
        <p:spPr>
          <a:xfrm>
            <a:off x="5455801" y="1437631"/>
            <a:ext cx="3130850" cy="3185777"/>
          </a:xfrm>
          <a:prstGeom prst="rect">
            <a:avLst/>
          </a:prstGeom>
        </p:spPr>
      </p:pic>
      <p:pic>
        <p:nvPicPr>
          <p:cNvPr id="7" name="图片 6">
            <a:extLst>
              <a:ext uri="{FF2B5EF4-FFF2-40B4-BE49-F238E27FC236}">
                <a16:creationId xmlns:a16="http://schemas.microsoft.com/office/drawing/2014/main" id="{C4ADA5AC-2767-4E7E-9059-A4D20C064FA1}"/>
              </a:ext>
            </a:extLst>
          </p:cNvPr>
          <p:cNvPicPr>
            <a:picLocks noChangeAspect="1"/>
          </p:cNvPicPr>
          <p:nvPr/>
        </p:nvPicPr>
        <p:blipFill>
          <a:blip r:embed="rId4"/>
          <a:stretch>
            <a:fillRect/>
          </a:stretch>
        </p:blipFill>
        <p:spPr>
          <a:xfrm>
            <a:off x="5591278" y="2239944"/>
            <a:ext cx="3095625" cy="1581150"/>
          </a:xfrm>
          <a:prstGeom prst="rect">
            <a:avLst/>
          </a:prstGeom>
        </p:spPr>
      </p:pic>
    </p:spTree>
    <p:extLst>
      <p:ext uri="{BB962C8B-B14F-4D97-AF65-F5344CB8AC3E}">
        <p14:creationId xmlns:p14="http://schemas.microsoft.com/office/powerpoint/2010/main" val="2688420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1000"/>
                                        <p:tgtEl>
                                          <p:spTgt spid="6"/>
                                        </p:tgtEl>
                                      </p:cBhvr>
                                    </p:animEffect>
                                    <p:anim calcmode="lin" valueType="num">
                                      <p:cBhvr>
                                        <p:cTn id="14" dur="1000" fill="hold"/>
                                        <p:tgtEl>
                                          <p:spTgt spid="6"/>
                                        </p:tgtEl>
                                        <p:attrNameLst>
                                          <p:attrName>ppt_x</p:attrName>
                                        </p:attrNameLst>
                                      </p:cBhvr>
                                      <p:tavLst>
                                        <p:tav tm="0">
                                          <p:val>
                                            <p:strVal val="#ppt_x"/>
                                          </p:val>
                                        </p:tav>
                                        <p:tav tm="100000">
                                          <p:val>
                                            <p:strVal val="#ppt_x"/>
                                          </p:val>
                                        </p:tav>
                                      </p:tavLst>
                                    </p:anim>
                                    <p:anim calcmode="lin" valueType="num">
                                      <p:cBhvr>
                                        <p:cTn id="15"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7"/>
                                        </p:tgtEl>
                                        <p:attrNameLst>
                                          <p:attrName>style.visibility</p:attrName>
                                        </p:attrNameLst>
                                      </p:cBhvr>
                                      <p:to>
                                        <p:strVal val="visible"/>
                                      </p:to>
                                    </p:set>
                                    <p:anim calcmode="lin" valueType="num">
                                      <p:cBhvr additive="base">
                                        <p:cTn id="20" dur="500" fill="hold"/>
                                        <p:tgtEl>
                                          <p:spTgt spid="7"/>
                                        </p:tgtEl>
                                        <p:attrNameLst>
                                          <p:attrName>ppt_x</p:attrName>
                                        </p:attrNameLst>
                                      </p:cBhvr>
                                      <p:tavLst>
                                        <p:tav tm="0">
                                          <p:val>
                                            <p:strVal val="#ppt_x"/>
                                          </p:val>
                                        </p:tav>
                                        <p:tav tm="100000">
                                          <p:val>
                                            <p:strVal val="#ppt_x"/>
                                          </p:val>
                                        </p:tav>
                                      </p:tavLst>
                                    </p:anim>
                                    <p:anim calcmode="lin" valueType="num">
                                      <p:cBhvr additive="base">
                                        <p:cTn id="21"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 name="object 2">
            <a:extLst>
              <a:ext uri="{FF2B5EF4-FFF2-40B4-BE49-F238E27FC236}">
                <a16:creationId xmlns:a16="http://schemas.microsoft.com/office/drawing/2014/main" id="{DA3D3201-782B-49B5-87ED-679053B4483C}"/>
              </a:ext>
            </a:extLst>
          </p:cNvPr>
          <p:cNvSpPr txBox="1">
            <a:spLocks noGrp="1"/>
          </p:cNvSpPr>
          <p:nvPr>
            <p:ph type="title"/>
          </p:nvPr>
        </p:nvSpPr>
        <p:spPr>
          <a:xfrm>
            <a:off x="377048" y="363293"/>
            <a:ext cx="11110443" cy="505405"/>
          </a:xfrm>
        </p:spPr>
        <p:txBody>
          <a:bodyPr>
            <a:noAutofit/>
          </a:bodyPr>
          <a:lstStyle/>
          <a:p>
            <a:pPr algn="ctr" defTabSz="1095167"/>
            <a:r>
              <a:rPr lang="en-US" altLang="zh-CN" sz="2800" b="1" dirty="0">
                <a:ln w="11430"/>
                <a:solidFill>
                  <a:srgbClr val="FFFF00"/>
                </a:solidFill>
                <a:effectLst>
                  <a:outerShdw blurRad="50800" dist="39000" dir="5460000" algn="tl">
                    <a:srgbClr val="000000">
                      <a:alpha val="38000"/>
                    </a:srgbClr>
                  </a:outerShdw>
                </a:effectLst>
                <a:latin typeface="Arial Rounded MT Bold" pitchFamily="34" charset="0"/>
                <a:cs typeface="Arial" charset="0"/>
              </a:rPr>
              <a:t>4. </a:t>
            </a:r>
            <a:r>
              <a:rPr lang="zh-CN" altLang="en-US" sz="2800" b="1" dirty="0">
                <a:ln w="11430"/>
                <a:solidFill>
                  <a:srgbClr val="FFFF00"/>
                </a:solidFill>
                <a:effectLst>
                  <a:outerShdw blurRad="50800" dist="39000" dir="5460000" algn="tl">
                    <a:srgbClr val="000000">
                      <a:alpha val="38000"/>
                    </a:srgbClr>
                  </a:outerShdw>
                </a:effectLst>
                <a:latin typeface="Arial Rounded MT Bold" pitchFamily="34" charset="0"/>
                <a:cs typeface="Arial" charset="0"/>
              </a:rPr>
              <a:t>图卷积算法的加速难点</a:t>
            </a:r>
            <a:endParaRPr lang="en-US" sz="2800" b="1" dirty="0">
              <a:ln w="11430"/>
              <a:solidFill>
                <a:srgbClr val="FFFF00"/>
              </a:solidFill>
              <a:effectLst>
                <a:outerShdw blurRad="50800" dist="39000" dir="5460000" algn="tl">
                  <a:srgbClr val="000000">
                    <a:alpha val="38000"/>
                  </a:srgbClr>
                </a:outerShdw>
              </a:effectLst>
              <a:latin typeface="Arial Rounded MT Bold" pitchFamily="34" charset="0"/>
              <a:cs typeface="Arial" charset="0"/>
            </a:endParaRPr>
          </a:p>
        </p:txBody>
      </p:sp>
      <p:sp>
        <p:nvSpPr>
          <p:cNvPr id="14" name="矩形 13">
            <a:extLst>
              <a:ext uri="{FF2B5EF4-FFF2-40B4-BE49-F238E27FC236}">
                <a16:creationId xmlns:a16="http://schemas.microsoft.com/office/drawing/2014/main" id="{C46C3BD4-468F-4BC4-9BFD-95DD405D8924}"/>
              </a:ext>
            </a:extLst>
          </p:cNvPr>
          <p:cNvSpPr/>
          <p:nvPr/>
        </p:nvSpPr>
        <p:spPr>
          <a:xfrm>
            <a:off x="251318" y="1437631"/>
            <a:ext cx="10907852" cy="1422954"/>
          </a:xfrm>
          <a:prstGeom prst="rect">
            <a:avLst/>
          </a:prstGeom>
        </p:spPr>
        <p:txBody>
          <a:bodyPr wrap="square">
            <a:spAutoFit/>
          </a:bodyPr>
          <a:lstStyle/>
          <a:p>
            <a:pPr lvl="1">
              <a:lnSpc>
                <a:spcPct val="150000"/>
              </a:lnSpc>
            </a:pPr>
            <a:r>
              <a:rPr lang="en-US" altLang="zh-CN" sz="2000" dirty="0">
                <a:solidFill>
                  <a:srgbClr val="000000"/>
                </a:solidFill>
                <a:latin typeface="微软雅黑" panose="020B0503020204020204" pitchFamily="34" charset="-122"/>
                <a:ea typeface="微软雅黑" panose="020B0503020204020204" pitchFamily="34" charset="-122"/>
              </a:rPr>
              <a:t>CNN</a:t>
            </a:r>
            <a:r>
              <a:rPr lang="zh-CN" altLang="en-US" sz="2000" dirty="0">
                <a:solidFill>
                  <a:srgbClr val="000000"/>
                </a:solidFill>
                <a:latin typeface="微软雅黑" panose="020B0503020204020204" pitchFamily="34" charset="-122"/>
                <a:ea typeface="微软雅黑" panose="020B0503020204020204" pitchFamily="34" charset="-122"/>
              </a:rPr>
              <a:t>加速器的设计特点：</a:t>
            </a:r>
            <a:endParaRPr lang="en-US" altLang="zh-CN" sz="2000" dirty="0">
              <a:solidFill>
                <a:srgbClr val="000000"/>
              </a:solidFill>
              <a:latin typeface="微软雅黑" panose="020B0503020204020204" pitchFamily="34" charset="-122"/>
              <a:ea typeface="微软雅黑" panose="020B0503020204020204" pitchFamily="34" charset="-122"/>
            </a:endParaRPr>
          </a:p>
          <a:p>
            <a:pPr marL="742950" lvl="1" indent="-285750">
              <a:lnSpc>
                <a:spcPct val="150000"/>
              </a:lnSpc>
              <a:buFont typeface="Wingdings" panose="05000000000000000000" pitchFamily="2" charset="2"/>
              <a:buChar char="l"/>
            </a:pPr>
            <a:r>
              <a:rPr lang="zh-CN" altLang="en-US" sz="2000" dirty="0">
                <a:solidFill>
                  <a:srgbClr val="000000"/>
                </a:solidFill>
                <a:latin typeface="微软雅黑" panose="020B0503020204020204" pitchFamily="34" charset="-122"/>
                <a:ea typeface="微软雅黑" panose="020B0503020204020204" pitchFamily="34" charset="-122"/>
              </a:rPr>
              <a:t>稠密</a:t>
            </a:r>
            <a:r>
              <a:rPr lang="en-US" altLang="zh-CN" sz="2000" dirty="0">
                <a:solidFill>
                  <a:srgbClr val="000000"/>
                </a:solidFill>
                <a:latin typeface="微软雅黑" panose="020B0503020204020204" pitchFamily="34" charset="-122"/>
                <a:ea typeface="微软雅黑" panose="020B0503020204020204" pitchFamily="34" charset="-122"/>
              </a:rPr>
              <a:t>CNN</a:t>
            </a:r>
            <a:r>
              <a:rPr lang="zh-CN" altLang="en-US" sz="2000" dirty="0">
                <a:solidFill>
                  <a:srgbClr val="000000"/>
                </a:solidFill>
                <a:latin typeface="微软雅黑" panose="020B0503020204020204" pitchFamily="34" charset="-122"/>
                <a:ea typeface="微软雅黑" panose="020B0503020204020204" pitchFamily="34" charset="-122"/>
              </a:rPr>
              <a:t>加速器：</a:t>
            </a:r>
            <a:r>
              <a:rPr lang="en-US" altLang="zh-CN" sz="2000" dirty="0" err="1">
                <a:solidFill>
                  <a:srgbClr val="000000"/>
                </a:solidFill>
                <a:latin typeface="微软雅黑" panose="020B0503020204020204" pitchFamily="34" charset="-122"/>
                <a:ea typeface="微软雅黑" panose="020B0503020204020204" pitchFamily="34" charset="-122"/>
              </a:rPr>
              <a:t>winograd</a:t>
            </a:r>
            <a:r>
              <a:rPr lang="zh-CN" altLang="en-US" sz="2000" dirty="0">
                <a:solidFill>
                  <a:srgbClr val="000000"/>
                </a:solidFill>
                <a:latin typeface="微软雅黑" panose="020B0503020204020204" pitchFamily="34" charset="-122"/>
                <a:ea typeface="微软雅黑" panose="020B0503020204020204" pitchFamily="34" charset="-122"/>
              </a:rPr>
              <a:t>、数据重用、</a:t>
            </a:r>
            <a:r>
              <a:rPr lang="en-US" altLang="zh-CN" sz="2000" dirty="0">
                <a:solidFill>
                  <a:srgbClr val="000000"/>
                </a:solidFill>
                <a:latin typeface="微软雅黑" panose="020B0503020204020204" pitchFamily="34" charset="-122"/>
                <a:ea typeface="微软雅黑" panose="020B0503020204020204" pitchFamily="34" charset="-122"/>
              </a:rPr>
              <a:t>systolic array</a:t>
            </a:r>
            <a:r>
              <a:rPr lang="zh-CN" altLang="en-US" sz="2000" dirty="0">
                <a:solidFill>
                  <a:srgbClr val="000000"/>
                </a:solidFill>
                <a:latin typeface="微软雅黑" panose="020B0503020204020204" pitchFamily="34" charset="-122"/>
                <a:ea typeface="微软雅黑" panose="020B0503020204020204" pitchFamily="34" charset="-122"/>
              </a:rPr>
              <a:t>；</a:t>
            </a:r>
            <a:endParaRPr lang="en-US" altLang="zh-CN" sz="2000" dirty="0">
              <a:solidFill>
                <a:srgbClr val="000000"/>
              </a:solidFill>
              <a:latin typeface="微软雅黑" panose="020B0503020204020204" pitchFamily="34" charset="-122"/>
              <a:ea typeface="微软雅黑" panose="020B0503020204020204" pitchFamily="34" charset="-122"/>
            </a:endParaRPr>
          </a:p>
          <a:p>
            <a:pPr marL="742950" lvl="1" indent="-285750">
              <a:lnSpc>
                <a:spcPct val="150000"/>
              </a:lnSpc>
              <a:buFont typeface="Wingdings" panose="05000000000000000000" pitchFamily="2" charset="2"/>
              <a:buChar char="l"/>
            </a:pPr>
            <a:r>
              <a:rPr lang="zh-CN" altLang="en-US" sz="2000" dirty="0">
                <a:solidFill>
                  <a:srgbClr val="000000"/>
                </a:solidFill>
                <a:latin typeface="微软雅黑" panose="020B0503020204020204" pitchFamily="34" charset="-122"/>
                <a:ea typeface="微软雅黑" panose="020B0503020204020204" pitchFamily="34" charset="-122"/>
              </a:rPr>
              <a:t>稀疏</a:t>
            </a:r>
            <a:r>
              <a:rPr lang="en-US" altLang="zh-CN" sz="2000" dirty="0">
                <a:solidFill>
                  <a:srgbClr val="000000"/>
                </a:solidFill>
                <a:latin typeface="微软雅黑" panose="020B0503020204020204" pitchFamily="34" charset="-122"/>
                <a:ea typeface="微软雅黑" panose="020B0503020204020204" pitchFamily="34" charset="-122"/>
              </a:rPr>
              <a:t>CNN</a:t>
            </a:r>
            <a:r>
              <a:rPr lang="zh-CN" altLang="en-US" sz="2000" dirty="0">
                <a:solidFill>
                  <a:srgbClr val="000000"/>
                </a:solidFill>
                <a:latin typeface="微软雅黑" panose="020B0503020204020204" pitchFamily="34" charset="-122"/>
                <a:ea typeface="微软雅黑" panose="020B0503020204020204" pitchFamily="34" charset="-122"/>
              </a:rPr>
              <a:t>加速器：粗粒度剪枝</a:t>
            </a:r>
            <a:r>
              <a:rPr lang="en-US" altLang="zh-CN" sz="2000" dirty="0">
                <a:solidFill>
                  <a:srgbClr val="000000"/>
                </a:solidFill>
                <a:latin typeface="微软雅黑" panose="020B0503020204020204" pitchFamily="34" charset="-122"/>
                <a:ea typeface="微软雅黑" panose="020B0503020204020204" pitchFamily="34" charset="-122"/>
              </a:rPr>
              <a:t>+</a:t>
            </a:r>
            <a:r>
              <a:rPr lang="zh-CN" altLang="en-US" sz="2000" dirty="0">
                <a:solidFill>
                  <a:srgbClr val="000000"/>
                </a:solidFill>
                <a:latin typeface="微软雅黑" panose="020B0503020204020204" pitchFamily="34" charset="-122"/>
                <a:ea typeface="微软雅黑" panose="020B0503020204020204" pitchFamily="34" charset="-122"/>
              </a:rPr>
              <a:t>规整数据流、细粒度剪枝</a:t>
            </a:r>
            <a:r>
              <a:rPr lang="en-US" altLang="zh-CN" sz="2000" dirty="0">
                <a:solidFill>
                  <a:srgbClr val="000000"/>
                </a:solidFill>
                <a:latin typeface="微软雅黑" panose="020B0503020204020204" pitchFamily="34" charset="-122"/>
                <a:ea typeface="微软雅黑" panose="020B0503020204020204" pitchFamily="34" charset="-122"/>
              </a:rPr>
              <a:t>+weight-static</a:t>
            </a:r>
            <a:r>
              <a:rPr lang="zh-CN" altLang="en-US" sz="2000" dirty="0">
                <a:solidFill>
                  <a:srgbClr val="000000"/>
                </a:solidFill>
                <a:latin typeface="微软雅黑" panose="020B0503020204020204" pitchFamily="34" charset="-122"/>
                <a:ea typeface="微软雅黑" panose="020B0503020204020204" pitchFamily="34" charset="-122"/>
              </a:rPr>
              <a:t>数据流</a:t>
            </a:r>
            <a:endParaRPr lang="en-US" altLang="zh-CN" sz="2000" dirty="0">
              <a:solidFill>
                <a:srgbClr val="000000"/>
              </a:solidFill>
              <a:latin typeface="微软雅黑" panose="020B0503020204020204" pitchFamily="34" charset="-122"/>
              <a:ea typeface="微软雅黑" panose="020B0503020204020204" pitchFamily="34" charset="-122"/>
            </a:endParaRPr>
          </a:p>
        </p:txBody>
      </p:sp>
      <p:pic>
        <p:nvPicPr>
          <p:cNvPr id="3" name="图片 2">
            <a:extLst>
              <a:ext uri="{FF2B5EF4-FFF2-40B4-BE49-F238E27FC236}">
                <a16:creationId xmlns:a16="http://schemas.microsoft.com/office/drawing/2014/main" id="{4E2CF8D4-C7FE-43E2-AF97-F87611A451A8}"/>
              </a:ext>
            </a:extLst>
          </p:cNvPr>
          <p:cNvPicPr>
            <a:picLocks noChangeAspect="1"/>
          </p:cNvPicPr>
          <p:nvPr/>
        </p:nvPicPr>
        <p:blipFill>
          <a:blip r:embed="rId3"/>
          <a:stretch>
            <a:fillRect/>
          </a:stretch>
        </p:blipFill>
        <p:spPr>
          <a:xfrm>
            <a:off x="323619" y="3153726"/>
            <a:ext cx="5381625" cy="2619375"/>
          </a:xfrm>
          <a:prstGeom prst="rect">
            <a:avLst/>
          </a:prstGeom>
        </p:spPr>
      </p:pic>
      <p:pic>
        <p:nvPicPr>
          <p:cNvPr id="5" name="图片 4">
            <a:extLst>
              <a:ext uri="{FF2B5EF4-FFF2-40B4-BE49-F238E27FC236}">
                <a16:creationId xmlns:a16="http://schemas.microsoft.com/office/drawing/2014/main" id="{861F1069-7F82-4AAA-BFD9-61CA34F59ABE}"/>
              </a:ext>
            </a:extLst>
          </p:cNvPr>
          <p:cNvPicPr>
            <a:picLocks noChangeAspect="1"/>
          </p:cNvPicPr>
          <p:nvPr/>
        </p:nvPicPr>
        <p:blipFill>
          <a:blip r:embed="rId4"/>
          <a:stretch>
            <a:fillRect/>
          </a:stretch>
        </p:blipFill>
        <p:spPr>
          <a:xfrm>
            <a:off x="5705244" y="3062287"/>
            <a:ext cx="6296025" cy="3019425"/>
          </a:xfrm>
          <a:prstGeom prst="rect">
            <a:avLst/>
          </a:prstGeom>
        </p:spPr>
      </p:pic>
      <p:sp>
        <p:nvSpPr>
          <p:cNvPr id="10" name="矩形 9">
            <a:extLst>
              <a:ext uri="{FF2B5EF4-FFF2-40B4-BE49-F238E27FC236}">
                <a16:creationId xmlns:a16="http://schemas.microsoft.com/office/drawing/2014/main" id="{CEE9BCB5-9C4C-4A02-A240-0535B3B8794C}"/>
              </a:ext>
            </a:extLst>
          </p:cNvPr>
          <p:cNvSpPr/>
          <p:nvPr/>
        </p:nvSpPr>
        <p:spPr>
          <a:xfrm>
            <a:off x="2712578" y="977145"/>
            <a:ext cx="10907852" cy="988347"/>
          </a:xfrm>
          <a:prstGeom prst="rect">
            <a:avLst/>
          </a:prstGeom>
        </p:spPr>
        <p:txBody>
          <a:bodyPr wrap="square">
            <a:spAutoFit/>
          </a:bodyPr>
          <a:lstStyle/>
          <a:p>
            <a:pPr lvl="1">
              <a:lnSpc>
                <a:spcPct val="150000"/>
              </a:lnSpc>
            </a:pPr>
            <a:r>
              <a:rPr lang="en-US" altLang="zh-CN" sz="4400" dirty="0">
                <a:solidFill>
                  <a:srgbClr val="FF0000"/>
                </a:solidFill>
                <a:latin typeface="微软雅黑" panose="020B0503020204020204" pitchFamily="34" charset="-122"/>
                <a:ea typeface="微软雅黑" panose="020B0503020204020204" pitchFamily="34" charset="-122"/>
              </a:rPr>
              <a:t>CNN</a:t>
            </a:r>
            <a:r>
              <a:rPr lang="zh-CN" altLang="en-US" sz="4400" dirty="0">
                <a:solidFill>
                  <a:srgbClr val="FF0000"/>
                </a:solidFill>
                <a:latin typeface="微软雅黑" panose="020B0503020204020204" pitchFamily="34" charset="-122"/>
                <a:ea typeface="微软雅黑" panose="020B0503020204020204" pitchFamily="34" charset="-122"/>
              </a:rPr>
              <a:t>加速器不适合图卷积任务！</a:t>
            </a:r>
            <a:endParaRPr lang="en-US" altLang="zh-CN" sz="4400" dirty="0">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047127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barn(inVertical)">
                                      <p:cBhvr>
                                        <p:cTn id="13" dur="500"/>
                                        <p:tgtEl>
                                          <p:spTgt spid="3"/>
                                        </p:tgtEl>
                                      </p:cBhvr>
                                    </p:animEffect>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nodeType="click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1000"/>
                                        <p:tgtEl>
                                          <p:spTgt spid="5"/>
                                        </p:tgtEl>
                                      </p:cBhvr>
                                    </p:animEffect>
                                    <p:anim calcmode="lin" valueType="num">
                                      <p:cBhvr>
                                        <p:cTn id="19" dur="1000" fill="hold"/>
                                        <p:tgtEl>
                                          <p:spTgt spid="5"/>
                                        </p:tgtEl>
                                        <p:attrNameLst>
                                          <p:attrName>ppt_x</p:attrName>
                                        </p:attrNameLst>
                                      </p:cBhvr>
                                      <p:tavLst>
                                        <p:tav tm="0">
                                          <p:val>
                                            <p:strVal val="#ppt_x"/>
                                          </p:val>
                                        </p:tav>
                                        <p:tav tm="100000">
                                          <p:val>
                                            <p:strVal val="#ppt_x"/>
                                          </p:val>
                                        </p:tav>
                                      </p:tavLst>
                                    </p:anim>
                                    <p:anim calcmode="lin" valueType="num">
                                      <p:cBhvr>
                                        <p:cTn id="20"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6" presetClass="entr" presetSubtype="16"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circle(in)">
                                      <p:cBhvr>
                                        <p:cTn id="25"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0"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 name="object 2">
            <a:extLst>
              <a:ext uri="{FF2B5EF4-FFF2-40B4-BE49-F238E27FC236}">
                <a16:creationId xmlns:a16="http://schemas.microsoft.com/office/drawing/2014/main" id="{DA3D3201-782B-49B5-87ED-679053B4483C}"/>
              </a:ext>
            </a:extLst>
          </p:cNvPr>
          <p:cNvSpPr txBox="1">
            <a:spLocks noGrp="1"/>
          </p:cNvSpPr>
          <p:nvPr>
            <p:ph type="title"/>
          </p:nvPr>
        </p:nvSpPr>
        <p:spPr>
          <a:xfrm>
            <a:off x="377048" y="363293"/>
            <a:ext cx="11110443" cy="505405"/>
          </a:xfrm>
        </p:spPr>
        <p:txBody>
          <a:bodyPr>
            <a:noAutofit/>
          </a:bodyPr>
          <a:lstStyle/>
          <a:p>
            <a:pPr algn="ctr" defTabSz="1095167"/>
            <a:r>
              <a:rPr lang="zh-CN" altLang="en-US" sz="2800" b="1" dirty="0">
                <a:ln w="11430"/>
                <a:solidFill>
                  <a:srgbClr val="FFFF00"/>
                </a:solidFill>
                <a:effectLst>
                  <a:outerShdw blurRad="50800" dist="39000" dir="5460000" algn="tl">
                    <a:srgbClr val="000000">
                      <a:alpha val="38000"/>
                    </a:srgbClr>
                  </a:outerShdw>
                </a:effectLst>
                <a:latin typeface="Arial Rounded MT Bold" pitchFamily="34" charset="0"/>
                <a:cs typeface="Arial" charset="0"/>
              </a:rPr>
              <a:t>报告纲要</a:t>
            </a:r>
            <a:endParaRPr lang="en-US" sz="2800" b="1" dirty="0">
              <a:ln w="11430"/>
              <a:solidFill>
                <a:srgbClr val="FFFF00"/>
              </a:solidFill>
              <a:effectLst>
                <a:outerShdw blurRad="50800" dist="39000" dir="5460000" algn="tl">
                  <a:srgbClr val="000000">
                    <a:alpha val="38000"/>
                  </a:srgbClr>
                </a:outerShdw>
              </a:effectLst>
              <a:latin typeface="Arial Rounded MT Bold" pitchFamily="34" charset="0"/>
              <a:cs typeface="Arial" charset="0"/>
            </a:endParaRPr>
          </a:p>
        </p:txBody>
      </p:sp>
      <p:sp>
        <p:nvSpPr>
          <p:cNvPr id="14" name="矩形 13">
            <a:extLst>
              <a:ext uri="{FF2B5EF4-FFF2-40B4-BE49-F238E27FC236}">
                <a16:creationId xmlns:a16="http://schemas.microsoft.com/office/drawing/2014/main" id="{C46C3BD4-468F-4BC4-9BFD-95DD405D8924}"/>
              </a:ext>
            </a:extLst>
          </p:cNvPr>
          <p:cNvSpPr/>
          <p:nvPr/>
        </p:nvSpPr>
        <p:spPr>
          <a:xfrm>
            <a:off x="299601" y="1701183"/>
            <a:ext cx="10907852" cy="3269613"/>
          </a:xfrm>
          <a:prstGeom prst="rect">
            <a:avLst/>
          </a:prstGeom>
        </p:spPr>
        <p:txBody>
          <a:bodyPr wrap="square">
            <a:spAutoFit/>
          </a:bodyPr>
          <a:lstStyle/>
          <a:p>
            <a:pPr marL="742950" lvl="1" indent="-285750">
              <a:lnSpc>
                <a:spcPct val="150000"/>
              </a:lnSpc>
              <a:buFont typeface="Wingdings" panose="05000000000000000000" pitchFamily="2" charset="2"/>
              <a:buChar char="l"/>
            </a:pPr>
            <a:r>
              <a:rPr lang="zh-CN" altLang="en-US" sz="2000" dirty="0">
                <a:latin typeface="微软雅黑" panose="020B0503020204020204" pitchFamily="34" charset="-122"/>
                <a:ea typeface="微软雅黑" panose="020B0503020204020204" pitchFamily="34" charset="-122"/>
              </a:rPr>
              <a:t>图卷积算法的发展历史、现状和趋势；</a:t>
            </a:r>
            <a:endParaRPr lang="en-US" altLang="zh-CN" sz="2000" dirty="0">
              <a:latin typeface="微软雅黑" panose="020B0503020204020204" pitchFamily="34" charset="-122"/>
              <a:ea typeface="微软雅黑" panose="020B0503020204020204" pitchFamily="34" charset="-122"/>
            </a:endParaRPr>
          </a:p>
          <a:p>
            <a:pPr marL="742950" lvl="1" indent="-285750">
              <a:lnSpc>
                <a:spcPct val="150000"/>
              </a:lnSpc>
              <a:buFont typeface="Wingdings" panose="05000000000000000000" pitchFamily="2" charset="2"/>
              <a:buChar char="l"/>
            </a:pPr>
            <a:r>
              <a:rPr lang="zh-CN" altLang="en-US" sz="2000" dirty="0">
                <a:latin typeface="微软雅黑" panose="020B0503020204020204" pitchFamily="34" charset="-122"/>
                <a:ea typeface="微软雅黑" panose="020B0503020204020204" pitchFamily="34" charset="-122"/>
              </a:rPr>
              <a:t>图卷积算法的典型计算模式是什么？</a:t>
            </a:r>
            <a:endParaRPr lang="en-US" altLang="zh-CN" sz="2000" dirty="0">
              <a:latin typeface="微软雅黑" panose="020B0503020204020204" pitchFamily="34" charset="-122"/>
              <a:ea typeface="微软雅黑" panose="020B0503020204020204" pitchFamily="34" charset="-122"/>
            </a:endParaRPr>
          </a:p>
          <a:p>
            <a:pPr marL="742950" lvl="1" indent="-285750">
              <a:lnSpc>
                <a:spcPct val="150000"/>
              </a:lnSpc>
              <a:buFont typeface="Wingdings" panose="05000000000000000000" pitchFamily="2" charset="2"/>
              <a:buChar char="l"/>
            </a:pPr>
            <a:r>
              <a:rPr lang="zh-CN" altLang="en-US" sz="2000" dirty="0">
                <a:latin typeface="微软雅黑" panose="020B0503020204020204" pitchFamily="34" charset="-122"/>
                <a:ea typeface="微软雅黑" panose="020B0503020204020204" pitchFamily="34" charset="-122"/>
              </a:rPr>
              <a:t>图卷积算法的加速难点在哪？与</a:t>
            </a:r>
            <a:r>
              <a:rPr lang="en-US" altLang="zh-CN" sz="2000" dirty="0">
                <a:latin typeface="微软雅黑" panose="020B0503020204020204" pitchFamily="34" charset="-122"/>
                <a:ea typeface="微软雅黑" panose="020B0503020204020204" pitchFamily="34" charset="-122"/>
              </a:rPr>
              <a:t>CNN</a:t>
            </a:r>
            <a:r>
              <a:rPr lang="zh-CN" altLang="en-US" sz="2000" dirty="0">
                <a:latin typeface="微软雅黑" panose="020B0503020204020204" pitchFamily="34" charset="-122"/>
                <a:ea typeface="微软雅黑" panose="020B0503020204020204" pitchFamily="34" charset="-122"/>
              </a:rPr>
              <a:t>的区别是什么？产业界现存的</a:t>
            </a:r>
            <a:r>
              <a:rPr lang="en-US" altLang="zh-CN" sz="2000" dirty="0">
                <a:latin typeface="微软雅黑" panose="020B0503020204020204" pitchFamily="34" charset="-122"/>
                <a:ea typeface="微软雅黑" panose="020B0503020204020204" pitchFamily="34" charset="-122"/>
              </a:rPr>
              <a:t>CNN</a:t>
            </a:r>
            <a:r>
              <a:rPr lang="zh-CN" altLang="en-US" sz="2000" dirty="0">
                <a:latin typeface="微软雅黑" panose="020B0503020204020204" pitchFamily="34" charset="-122"/>
                <a:ea typeface="微软雅黑" panose="020B0503020204020204" pitchFamily="34" charset="-122"/>
              </a:rPr>
              <a:t>硬件加速设计能否适用图卷积？</a:t>
            </a:r>
            <a:endParaRPr lang="en-US" altLang="zh-CN" sz="2000" dirty="0">
              <a:latin typeface="微软雅黑" panose="020B0503020204020204" pitchFamily="34" charset="-122"/>
              <a:ea typeface="微软雅黑" panose="020B0503020204020204" pitchFamily="34" charset="-122"/>
            </a:endParaRPr>
          </a:p>
          <a:p>
            <a:pPr marL="742950" lvl="1" indent="-285750">
              <a:lnSpc>
                <a:spcPct val="150000"/>
              </a:lnSpc>
              <a:buFont typeface="Wingdings" panose="05000000000000000000" pitchFamily="2" charset="2"/>
              <a:buChar char="l"/>
            </a:pPr>
            <a:r>
              <a:rPr lang="en-US" altLang="zh-CN" sz="2000" dirty="0">
                <a:solidFill>
                  <a:srgbClr val="FF0000"/>
                </a:solidFill>
                <a:latin typeface="微软雅黑" panose="020B0503020204020204" pitchFamily="34" charset="-122"/>
                <a:ea typeface="微软雅黑" panose="020B0503020204020204" pitchFamily="34" charset="-122"/>
              </a:rPr>
              <a:t>CPU/GPU</a:t>
            </a:r>
            <a:r>
              <a:rPr lang="zh-CN" altLang="en-US" sz="2000" dirty="0">
                <a:solidFill>
                  <a:srgbClr val="FF0000"/>
                </a:solidFill>
                <a:latin typeface="微软雅黑" panose="020B0503020204020204" pitchFamily="34" charset="-122"/>
                <a:ea typeface="微软雅黑" panose="020B0503020204020204" pitchFamily="34" charset="-122"/>
              </a:rPr>
              <a:t>上针对图卷积算法加速的现状；</a:t>
            </a:r>
            <a:endParaRPr lang="en-US" altLang="zh-CN" sz="2000" dirty="0">
              <a:solidFill>
                <a:srgbClr val="FF0000"/>
              </a:solidFill>
              <a:latin typeface="微软雅黑" panose="020B0503020204020204" pitchFamily="34" charset="-122"/>
              <a:ea typeface="微软雅黑" panose="020B0503020204020204" pitchFamily="34" charset="-122"/>
            </a:endParaRPr>
          </a:p>
          <a:p>
            <a:pPr marL="742950" lvl="1" indent="-285750">
              <a:lnSpc>
                <a:spcPct val="150000"/>
              </a:lnSpc>
              <a:buFont typeface="Wingdings" panose="05000000000000000000" pitchFamily="2" charset="2"/>
              <a:buChar char="l"/>
            </a:pPr>
            <a:r>
              <a:rPr lang="zh-CN" altLang="en-US" sz="2000" dirty="0">
                <a:latin typeface="微软雅黑" panose="020B0503020204020204" pitchFamily="34" charset="-122"/>
                <a:ea typeface="微软雅黑" panose="020B0503020204020204" pitchFamily="34" charset="-122"/>
              </a:rPr>
              <a:t>几种典型的大图图卷积硬件加速器设计；</a:t>
            </a:r>
            <a:endParaRPr lang="en-US" altLang="zh-CN" sz="2000" dirty="0">
              <a:latin typeface="微软雅黑" panose="020B0503020204020204" pitchFamily="34" charset="-122"/>
              <a:ea typeface="微软雅黑" panose="020B0503020204020204" pitchFamily="34" charset="-122"/>
            </a:endParaRPr>
          </a:p>
          <a:p>
            <a:pPr marL="742950" lvl="1" indent="-285750">
              <a:lnSpc>
                <a:spcPct val="150000"/>
              </a:lnSpc>
              <a:buFont typeface="Wingdings" panose="05000000000000000000" pitchFamily="2" charset="2"/>
              <a:buChar char="l"/>
            </a:pPr>
            <a:r>
              <a:rPr lang="zh-CN" altLang="en-US" sz="2000" dirty="0">
                <a:latin typeface="微软雅黑" panose="020B0503020204020204" pitchFamily="34" charset="-122"/>
                <a:ea typeface="微软雅黑" panose="020B0503020204020204" pitchFamily="34" charset="-122"/>
              </a:rPr>
              <a:t>我们的工作：针对姿态识别图卷积算法的软硬件加速设计；</a:t>
            </a:r>
            <a:endParaRPr lang="en-US" altLang="zh-CN" sz="20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0062982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 name="object 2">
            <a:extLst>
              <a:ext uri="{FF2B5EF4-FFF2-40B4-BE49-F238E27FC236}">
                <a16:creationId xmlns:a16="http://schemas.microsoft.com/office/drawing/2014/main" id="{DA3D3201-782B-49B5-87ED-679053B4483C}"/>
              </a:ext>
            </a:extLst>
          </p:cNvPr>
          <p:cNvSpPr txBox="1">
            <a:spLocks noGrp="1"/>
          </p:cNvSpPr>
          <p:nvPr>
            <p:ph type="title"/>
          </p:nvPr>
        </p:nvSpPr>
        <p:spPr>
          <a:xfrm>
            <a:off x="377048" y="363293"/>
            <a:ext cx="11110443" cy="505405"/>
          </a:xfrm>
        </p:spPr>
        <p:txBody>
          <a:bodyPr>
            <a:noAutofit/>
          </a:bodyPr>
          <a:lstStyle/>
          <a:p>
            <a:pPr algn="ctr" defTabSz="1095167"/>
            <a:r>
              <a:rPr lang="en-US" sz="2800" b="1" dirty="0">
                <a:ln w="11430"/>
                <a:solidFill>
                  <a:srgbClr val="FFFF00"/>
                </a:solidFill>
                <a:effectLst>
                  <a:outerShdw blurRad="50800" dist="39000" dir="5460000" algn="tl">
                    <a:srgbClr val="000000">
                      <a:alpha val="38000"/>
                    </a:srgbClr>
                  </a:outerShdw>
                </a:effectLst>
                <a:latin typeface="Arial Rounded MT Bold" pitchFamily="34" charset="0"/>
                <a:cs typeface="Arial" charset="0"/>
              </a:rPr>
              <a:t>5. </a:t>
            </a:r>
            <a:r>
              <a:rPr lang="en-US" altLang="zh-CN" sz="2800" b="1" dirty="0">
                <a:ln w="11430"/>
                <a:solidFill>
                  <a:srgbClr val="FFFF00"/>
                </a:solidFill>
                <a:effectLst>
                  <a:outerShdw blurRad="50800" dist="39000" dir="5460000" algn="tl">
                    <a:srgbClr val="000000">
                      <a:alpha val="38000"/>
                    </a:srgbClr>
                  </a:outerShdw>
                </a:effectLst>
                <a:latin typeface="Arial Rounded MT Bold" pitchFamily="34" charset="0"/>
                <a:cs typeface="Arial" charset="0"/>
              </a:rPr>
              <a:t>CPU/GPU</a:t>
            </a:r>
            <a:r>
              <a:rPr lang="zh-CN" altLang="en-US" sz="2800" b="1" dirty="0">
                <a:ln w="11430"/>
                <a:solidFill>
                  <a:srgbClr val="FFFF00"/>
                </a:solidFill>
                <a:effectLst>
                  <a:outerShdw blurRad="50800" dist="39000" dir="5460000" algn="tl">
                    <a:srgbClr val="000000">
                      <a:alpha val="38000"/>
                    </a:srgbClr>
                  </a:outerShdw>
                </a:effectLst>
                <a:latin typeface="Arial Rounded MT Bold" pitchFamily="34" charset="0"/>
                <a:cs typeface="Arial" charset="0"/>
              </a:rPr>
              <a:t>上针对图卷积算法加速的现状</a:t>
            </a:r>
            <a:endParaRPr lang="en-US" sz="2800" b="1" dirty="0">
              <a:ln w="11430"/>
              <a:solidFill>
                <a:srgbClr val="FFFF00"/>
              </a:solidFill>
              <a:effectLst>
                <a:outerShdw blurRad="50800" dist="39000" dir="5460000" algn="tl">
                  <a:srgbClr val="000000">
                    <a:alpha val="38000"/>
                  </a:srgbClr>
                </a:outerShdw>
              </a:effectLst>
              <a:latin typeface="Arial Rounded MT Bold" pitchFamily="34" charset="0"/>
              <a:cs typeface="Arial" charset="0"/>
            </a:endParaRPr>
          </a:p>
        </p:txBody>
      </p:sp>
      <p:sp>
        <p:nvSpPr>
          <p:cNvPr id="14" name="矩形 13">
            <a:extLst>
              <a:ext uri="{FF2B5EF4-FFF2-40B4-BE49-F238E27FC236}">
                <a16:creationId xmlns:a16="http://schemas.microsoft.com/office/drawing/2014/main" id="{C46C3BD4-468F-4BC4-9BFD-95DD405D8924}"/>
              </a:ext>
            </a:extLst>
          </p:cNvPr>
          <p:cNvSpPr/>
          <p:nvPr/>
        </p:nvSpPr>
        <p:spPr>
          <a:xfrm>
            <a:off x="242451" y="2255858"/>
            <a:ext cx="10907852" cy="2346283"/>
          </a:xfrm>
          <a:prstGeom prst="rect">
            <a:avLst/>
          </a:prstGeom>
        </p:spPr>
        <p:txBody>
          <a:bodyPr wrap="square">
            <a:spAutoFit/>
          </a:bodyPr>
          <a:lstStyle/>
          <a:p>
            <a:pPr marL="742950" lvl="1" indent="-285750">
              <a:lnSpc>
                <a:spcPct val="150000"/>
              </a:lnSpc>
              <a:buFont typeface="Wingdings" panose="05000000000000000000" pitchFamily="2" charset="2"/>
              <a:buChar char="l"/>
            </a:pPr>
            <a:r>
              <a:rPr lang="en-US" altLang="zh-CN" sz="2000" dirty="0" err="1">
                <a:latin typeface="微软雅黑" panose="020B0503020204020204" pitchFamily="34" charset="-122"/>
                <a:ea typeface="微软雅黑" panose="020B0503020204020204" pitchFamily="34" charset="-122"/>
              </a:rPr>
              <a:t>PyG</a:t>
            </a:r>
            <a:r>
              <a:rPr lang="en-US" altLang="zh-CN" sz="2000" dirty="0">
                <a:latin typeface="微软雅黑" panose="020B0503020204020204" pitchFamily="34" charset="-122"/>
                <a:ea typeface="微软雅黑" panose="020B0503020204020204" pitchFamily="34" charset="-122"/>
              </a:rPr>
              <a:t>/DGL</a:t>
            </a:r>
            <a:r>
              <a:rPr lang="zh-CN" altLang="en-US" sz="2000" dirty="0">
                <a:latin typeface="微软雅黑" panose="020B0503020204020204" pitchFamily="34" charset="-122"/>
                <a:ea typeface="微软雅黑" panose="020B0503020204020204" pitchFamily="34" charset="-122"/>
              </a:rPr>
              <a:t>是两个广泛使用的开源库，定义了基于消息传递模型的编程接口。</a:t>
            </a:r>
            <a:endParaRPr lang="en-US" altLang="zh-CN" sz="2000" dirty="0">
              <a:latin typeface="微软雅黑" panose="020B0503020204020204" pitchFamily="34" charset="-122"/>
              <a:ea typeface="微软雅黑" panose="020B0503020204020204" pitchFamily="34" charset="-122"/>
            </a:endParaRPr>
          </a:p>
          <a:p>
            <a:pPr marL="742950" lvl="1" indent="-285750">
              <a:lnSpc>
                <a:spcPct val="150000"/>
              </a:lnSpc>
              <a:buFont typeface="Wingdings" panose="05000000000000000000" pitchFamily="2" charset="2"/>
              <a:buChar char="l"/>
            </a:pPr>
            <a:r>
              <a:rPr lang="en-US" altLang="zh-CN" sz="2000" dirty="0">
                <a:latin typeface="微软雅黑" panose="020B0503020204020204" pitchFamily="34" charset="-122"/>
                <a:ea typeface="微软雅黑" panose="020B0503020204020204" pitchFamily="34" charset="-122"/>
              </a:rPr>
              <a:t>GPU</a:t>
            </a:r>
            <a:r>
              <a:rPr lang="zh-CN" altLang="en-US" sz="2000" dirty="0">
                <a:latin typeface="微软雅黑" panose="020B0503020204020204" pitchFamily="34" charset="-122"/>
                <a:ea typeface="微软雅黑" panose="020B0503020204020204" pitchFamily="34" charset="-122"/>
              </a:rPr>
              <a:t>执行时分别采用分散聚集内核和稀疏矩阵乘法内核来处理图的稀疏结构。</a:t>
            </a:r>
            <a:endParaRPr lang="en-US" altLang="zh-CN" sz="2000" dirty="0">
              <a:latin typeface="微软雅黑" panose="020B0503020204020204" pitchFamily="34" charset="-122"/>
              <a:ea typeface="微软雅黑" panose="020B0503020204020204" pitchFamily="34" charset="-122"/>
            </a:endParaRPr>
          </a:p>
          <a:p>
            <a:pPr marL="742950" lvl="1" indent="-285750">
              <a:lnSpc>
                <a:spcPct val="150000"/>
              </a:lnSpc>
              <a:buFont typeface="Wingdings" panose="05000000000000000000" pitchFamily="2" charset="2"/>
              <a:buChar char="l"/>
            </a:pPr>
            <a:r>
              <a:rPr lang="en-US" altLang="zh-CN" sz="2000" dirty="0">
                <a:latin typeface="微软雅黑" panose="020B0503020204020204" pitchFamily="34" charset="-122"/>
                <a:ea typeface="微软雅黑" panose="020B0503020204020204" pitchFamily="34" charset="-122"/>
              </a:rPr>
              <a:t>Facebook: </a:t>
            </a:r>
            <a:r>
              <a:rPr lang="en-US" altLang="zh-CN" sz="2000" dirty="0" err="1">
                <a:latin typeface="微软雅黑" panose="020B0503020204020204" pitchFamily="34" charset="-122"/>
                <a:ea typeface="微软雅黑" panose="020B0503020204020204" pitchFamily="34" charset="-122"/>
              </a:rPr>
              <a:t>Pytorch</a:t>
            </a:r>
            <a:r>
              <a:rPr lang="en-US" altLang="zh-CN" sz="2000" dirty="0">
                <a:latin typeface="微软雅黑" panose="020B0503020204020204" pitchFamily="34" charset="-122"/>
                <a:ea typeface="微软雅黑" panose="020B0503020204020204" pitchFamily="34" charset="-122"/>
              </a:rPr>
              <a:t> </a:t>
            </a:r>
            <a:r>
              <a:rPr lang="en-US" altLang="zh-CN" sz="2000" dirty="0" err="1">
                <a:latin typeface="微软雅黑" panose="020B0503020204020204" pitchFamily="34" charset="-122"/>
                <a:ea typeface="微软雅黑" panose="020B0503020204020204" pitchFamily="34" charset="-122"/>
              </a:rPr>
              <a:t>BigGraph</a:t>
            </a:r>
            <a:r>
              <a:rPr lang="en-US" altLang="zh-CN" sz="2000" dirty="0">
                <a:latin typeface="微软雅黑" panose="020B0503020204020204" pitchFamily="34" charset="-122"/>
                <a:ea typeface="微软雅黑" panose="020B0503020204020204" pitchFamily="34" charset="-122"/>
              </a:rPr>
              <a:t>, Microsoft: </a:t>
            </a:r>
            <a:r>
              <a:rPr lang="en-US" altLang="zh-CN" sz="2000" dirty="0" err="1">
                <a:latin typeface="微软雅黑" panose="020B0503020204020204" pitchFamily="34" charset="-122"/>
                <a:ea typeface="微软雅黑" panose="020B0503020204020204" pitchFamily="34" charset="-122"/>
              </a:rPr>
              <a:t>NeuGraph</a:t>
            </a:r>
            <a:r>
              <a:rPr lang="en-US" altLang="zh-CN" sz="2000" dirty="0">
                <a:latin typeface="微软雅黑" panose="020B0503020204020204" pitchFamily="34" charset="-122"/>
                <a:ea typeface="微软雅黑" panose="020B0503020204020204" pitchFamily="34" charset="-122"/>
              </a:rPr>
              <a:t>, Alibaba: </a:t>
            </a:r>
            <a:r>
              <a:rPr lang="en-US" altLang="zh-CN" sz="2000" dirty="0" err="1">
                <a:latin typeface="微软雅黑" panose="020B0503020204020204" pitchFamily="34" charset="-122"/>
                <a:ea typeface="微软雅黑" panose="020B0503020204020204" pitchFamily="34" charset="-122"/>
              </a:rPr>
              <a:t>AliGraph</a:t>
            </a:r>
            <a:r>
              <a:rPr lang="zh-CN" altLang="en-US" sz="2000" dirty="0">
                <a:latin typeface="微软雅黑" panose="020B0503020204020204" pitchFamily="34" charset="-122"/>
                <a:ea typeface="微软雅黑" panose="020B0503020204020204" pitchFamily="34" charset="-122"/>
              </a:rPr>
              <a:t>等。</a:t>
            </a:r>
            <a:endParaRPr lang="en-US" altLang="zh-CN" sz="2000" dirty="0">
              <a:latin typeface="微软雅黑" panose="020B0503020204020204" pitchFamily="34" charset="-122"/>
              <a:ea typeface="微软雅黑" panose="020B0503020204020204" pitchFamily="34" charset="-122"/>
            </a:endParaRPr>
          </a:p>
          <a:p>
            <a:pPr marL="742950" lvl="1" indent="-285750">
              <a:lnSpc>
                <a:spcPct val="150000"/>
              </a:lnSpc>
              <a:buFont typeface="Wingdings" panose="05000000000000000000" pitchFamily="2" charset="2"/>
              <a:buChar char="l"/>
            </a:pPr>
            <a:r>
              <a:rPr lang="zh-CN" altLang="en-US" sz="2000" dirty="0">
                <a:latin typeface="微软雅黑" panose="020B0503020204020204" pitchFamily="34" charset="-122"/>
                <a:ea typeface="微软雅黑" panose="020B0503020204020204" pitchFamily="34" charset="-122"/>
              </a:rPr>
              <a:t>工业界的工作深入研究了图分块、内存调度、存储和分布式处理方法以支持任意大图在实际系统的部署。</a:t>
            </a:r>
            <a:endParaRPr lang="en-US" altLang="zh-CN" sz="20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2292707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 name="object 2">
            <a:extLst>
              <a:ext uri="{FF2B5EF4-FFF2-40B4-BE49-F238E27FC236}">
                <a16:creationId xmlns:a16="http://schemas.microsoft.com/office/drawing/2014/main" id="{DA3D3201-782B-49B5-87ED-679053B4483C}"/>
              </a:ext>
            </a:extLst>
          </p:cNvPr>
          <p:cNvSpPr txBox="1">
            <a:spLocks noGrp="1"/>
          </p:cNvSpPr>
          <p:nvPr>
            <p:ph type="title"/>
          </p:nvPr>
        </p:nvSpPr>
        <p:spPr>
          <a:xfrm>
            <a:off x="377048" y="363293"/>
            <a:ext cx="11110443" cy="505405"/>
          </a:xfrm>
        </p:spPr>
        <p:txBody>
          <a:bodyPr>
            <a:noAutofit/>
          </a:bodyPr>
          <a:lstStyle/>
          <a:p>
            <a:pPr algn="ctr" defTabSz="1095167"/>
            <a:r>
              <a:rPr lang="zh-CN" altLang="en-US" sz="2800" b="1" dirty="0">
                <a:ln w="11430"/>
                <a:solidFill>
                  <a:srgbClr val="FFFF00"/>
                </a:solidFill>
                <a:effectLst>
                  <a:outerShdw blurRad="50800" dist="39000" dir="5460000" algn="tl">
                    <a:srgbClr val="000000">
                      <a:alpha val="38000"/>
                    </a:srgbClr>
                  </a:outerShdw>
                </a:effectLst>
                <a:latin typeface="Arial Rounded MT Bold" pitchFamily="34" charset="0"/>
                <a:cs typeface="Arial" charset="0"/>
              </a:rPr>
              <a:t>报告纲要</a:t>
            </a:r>
            <a:endParaRPr lang="en-US" sz="2800" b="1" dirty="0">
              <a:ln w="11430"/>
              <a:solidFill>
                <a:srgbClr val="FFFF00"/>
              </a:solidFill>
              <a:effectLst>
                <a:outerShdw blurRad="50800" dist="39000" dir="5460000" algn="tl">
                  <a:srgbClr val="000000">
                    <a:alpha val="38000"/>
                  </a:srgbClr>
                </a:outerShdw>
              </a:effectLst>
              <a:latin typeface="Arial Rounded MT Bold" pitchFamily="34" charset="0"/>
              <a:cs typeface="Arial" charset="0"/>
            </a:endParaRPr>
          </a:p>
        </p:txBody>
      </p:sp>
      <p:sp>
        <p:nvSpPr>
          <p:cNvPr id="14" name="矩形 13">
            <a:extLst>
              <a:ext uri="{FF2B5EF4-FFF2-40B4-BE49-F238E27FC236}">
                <a16:creationId xmlns:a16="http://schemas.microsoft.com/office/drawing/2014/main" id="{C46C3BD4-468F-4BC4-9BFD-95DD405D8924}"/>
              </a:ext>
            </a:extLst>
          </p:cNvPr>
          <p:cNvSpPr/>
          <p:nvPr/>
        </p:nvSpPr>
        <p:spPr>
          <a:xfrm>
            <a:off x="299601" y="1701183"/>
            <a:ext cx="10907852" cy="3269613"/>
          </a:xfrm>
          <a:prstGeom prst="rect">
            <a:avLst/>
          </a:prstGeom>
        </p:spPr>
        <p:txBody>
          <a:bodyPr wrap="square">
            <a:spAutoFit/>
          </a:bodyPr>
          <a:lstStyle/>
          <a:p>
            <a:pPr marL="742950" lvl="1" indent="-285750">
              <a:lnSpc>
                <a:spcPct val="150000"/>
              </a:lnSpc>
              <a:buFont typeface="Wingdings" panose="05000000000000000000" pitchFamily="2" charset="2"/>
              <a:buChar char="l"/>
            </a:pPr>
            <a:r>
              <a:rPr lang="zh-CN" altLang="en-US" sz="2000" dirty="0">
                <a:latin typeface="微软雅黑" panose="020B0503020204020204" pitchFamily="34" charset="-122"/>
                <a:ea typeface="微软雅黑" panose="020B0503020204020204" pitchFamily="34" charset="-122"/>
              </a:rPr>
              <a:t>图卷积算法的发展历史、现状和趋势；</a:t>
            </a:r>
            <a:endParaRPr lang="en-US" altLang="zh-CN" sz="2000" dirty="0">
              <a:latin typeface="微软雅黑" panose="020B0503020204020204" pitchFamily="34" charset="-122"/>
              <a:ea typeface="微软雅黑" panose="020B0503020204020204" pitchFamily="34" charset="-122"/>
            </a:endParaRPr>
          </a:p>
          <a:p>
            <a:pPr marL="742950" lvl="1" indent="-285750">
              <a:lnSpc>
                <a:spcPct val="150000"/>
              </a:lnSpc>
              <a:buFont typeface="Wingdings" panose="05000000000000000000" pitchFamily="2" charset="2"/>
              <a:buChar char="l"/>
            </a:pPr>
            <a:r>
              <a:rPr lang="zh-CN" altLang="en-US" sz="2000" dirty="0">
                <a:solidFill>
                  <a:srgbClr val="000000"/>
                </a:solidFill>
                <a:latin typeface="微软雅黑" panose="020B0503020204020204" pitchFamily="34" charset="-122"/>
                <a:ea typeface="微软雅黑" panose="020B0503020204020204" pitchFamily="34" charset="-122"/>
              </a:rPr>
              <a:t>图卷积算法的典型计算模式是什么？</a:t>
            </a:r>
            <a:endParaRPr lang="en-US" altLang="zh-CN" sz="2000" dirty="0">
              <a:solidFill>
                <a:srgbClr val="000000"/>
              </a:solidFill>
              <a:latin typeface="微软雅黑" panose="020B0503020204020204" pitchFamily="34" charset="-122"/>
              <a:ea typeface="微软雅黑" panose="020B0503020204020204" pitchFamily="34" charset="-122"/>
            </a:endParaRPr>
          </a:p>
          <a:p>
            <a:pPr marL="742950" lvl="1" indent="-285750">
              <a:lnSpc>
                <a:spcPct val="150000"/>
              </a:lnSpc>
              <a:buFont typeface="Wingdings" panose="05000000000000000000" pitchFamily="2" charset="2"/>
              <a:buChar char="l"/>
            </a:pPr>
            <a:r>
              <a:rPr lang="zh-CN" altLang="en-US" sz="2000" dirty="0">
                <a:solidFill>
                  <a:srgbClr val="000000"/>
                </a:solidFill>
                <a:latin typeface="微软雅黑" panose="020B0503020204020204" pitchFamily="34" charset="-122"/>
                <a:ea typeface="微软雅黑" panose="020B0503020204020204" pitchFamily="34" charset="-122"/>
              </a:rPr>
              <a:t>图卷积算法的加速难点在哪？与</a:t>
            </a:r>
            <a:r>
              <a:rPr lang="en-US" altLang="zh-CN" sz="2000" dirty="0">
                <a:solidFill>
                  <a:srgbClr val="000000"/>
                </a:solidFill>
                <a:latin typeface="微软雅黑" panose="020B0503020204020204" pitchFamily="34" charset="-122"/>
                <a:ea typeface="微软雅黑" panose="020B0503020204020204" pitchFamily="34" charset="-122"/>
              </a:rPr>
              <a:t>CNN/LSTM</a:t>
            </a:r>
            <a:r>
              <a:rPr lang="zh-CN" altLang="en-US" sz="2000" dirty="0">
                <a:solidFill>
                  <a:srgbClr val="000000"/>
                </a:solidFill>
                <a:latin typeface="微软雅黑" panose="020B0503020204020204" pitchFamily="34" charset="-122"/>
                <a:ea typeface="微软雅黑" panose="020B0503020204020204" pitchFamily="34" charset="-122"/>
              </a:rPr>
              <a:t>的区别是什么？产业界现存的</a:t>
            </a:r>
            <a:r>
              <a:rPr lang="en-US" altLang="zh-CN" sz="2000" dirty="0">
                <a:solidFill>
                  <a:srgbClr val="000000"/>
                </a:solidFill>
                <a:latin typeface="微软雅黑" panose="020B0503020204020204" pitchFamily="34" charset="-122"/>
                <a:ea typeface="微软雅黑" panose="020B0503020204020204" pitchFamily="34" charset="-122"/>
              </a:rPr>
              <a:t>CNN/LSTM</a:t>
            </a:r>
            <a:r>
              <a:rPr lang="zh-CN" altLang="en-US" sz="2000" dirty="0">
                <a:solidFill>
                  <a:srgbClr val="000000"/>
                </a:solidFill>
                <a:latin typeface="微软雅黑" panose="020B0503020204020204" pitchFamily="34" charset="-122"/>
                <a:ea typeface="微软雅黑" panose="020B0503020204020204" pitchFamily="34" charset="-122"/>
              </a:rPr>
              <a:t>硬件加速设计能否适用图卷积？</a:t>
            </a:r>
            <a:endParaRPr lang="en-US" altLang="zh-CN" sz="2000" dirty="0">
              <a:solidFill>
                <a:srgbClr val="000000"/>
              </a:solidFill>
              <a:latin typeface="微软雅黑" panose="020B0503020204020204" pitchFamily="34" charset="-122"/>
              <a:ea typeface="微软雅黑" panose="020B0503020204020204" pitchFamily="34" charset="-122"/>
            </a:endParaRPr>
          </a:p>
          <a:p>
            <a:pPr marL="742950" lvl="1" indent="-285750">
              <a:lnSpc>
                <a:spcPct val="150000"/>
              </a:lnSpc>
              <a:buFont typeface="Wingdings" panose="05000000000000000000" pitchFamily="2" charset="2"/>
              <a:buChar char="l"/>
            </a:pPr>
            <a:r>
              <a:rPr lang="en-US" altLang="zh-CN" sz="2000" dirty="0">
                <a:latin typeface="微软雅黑" panose="020B0503020204020204" pitchFamily="34" charset="-122"/>
                <a:ea typeface="微软雅黑" panose="020B0503020204020204" pitchFamily="34" charset="-122"/>
              </a:rPr>
              <a:t>CPU/GPU</a:t>
            </a:r>
            <a:r>
              <a:rPr lang="zh-CN" altLang="en-US" sz="2000" dirty="0">
                <a:latin typeface="微软雅黑" panose="020B0503020204020204" pitchFamily="34" charset="-122"/>
                <a:ea typeface="微软雅黑" panose="020B0503020204020204" pitchFamily="34" charset="-122"/>
              </a:rPr>
              <a:t>上针对图卷积算法加速的现状；</a:t>
            </a:r>
            <a:endParaRPr lang="en-US" altLang="zh-CN" sz="2000" dirty="0">
              <a:latin typeface="微软雅黑" panose="020B0503020204020204" pitchFamily="34" charset="-122"/>
              <a:ea typeface="微软雅黑" panose="020B0503020204020204" pitchFamily="34" charset="-122"/>
            </a:endParaRPr>
          </a:p>
          <a:p>
            <a:pPr marL="742950" lvl="1" indent="-285750">
              <a:lnSpc>
                <a:spcPct val="150000"/>
              </a:lnSpc>
              <a:buFont typeface="Wingdings" panose="05000000000000000000" pitchFamily="2" charset="2"/>
              <a:buChar char="l"/>
            </a:pPr>
            <a:r>
              <a:rPr lang="zh-CN" altLang="en-US" sz="2000" dirty="0">
                <a:latin typeface="微软雅黑" panose="020B0503020204020204" pitchFamily="34" charset="-122"/>
                <a:ea typeface="微软雅黑" panose="020B0503020204020204" pitchFamily="34" charset="-122"/>
              </a:rPr>
              <a:t>几种典型的大图图卷积硬件加速器设计；</a:t>
            </a:r>
            <a:endParaRPr lang="en-US" altLang="zh-CN" sz="2000" dirty="0">
              <a:latin typeface="微软雅黑" panose="020B0503020204020204" pitchFamily="34" charset="-122"/>
              <a:ea typeface="微软雅黑" panose="020B0503020204020204" pitchFamily="34" charset="-122"/>
            </a:endParaRPr>
          </a:p>
          <a:p>
            <a:pPr marL="742950" lvl="1" indent="-285750">
              <a:lnSpc>
                <a:spcPct val="150000"/>
              </a:lnSpc>
              <a:buFont typeface="Wingdings" panose="05000000000000000000" pitchFamily="2" charset="2"/>
              <a:buChar char="l"/>
            </a:pPr>
            <a:r>
              <a:rPr lang="zh-CN" altLang="en-US" sz="2000" dirty="0">
                <a:latin typeface="微软雅黑" panose="020B0503020204020204" pitchFamily="34" charset="-122"/>
                <a:ea typeface="微软雅黑" panose="020B0503020204020204" pitchFamily="34" charset="-122"/>
              </a:rPr>
              <a:t>我们的工作：针对姿态识别图卷积算法的软硬件加速设计；</a:t>
            </a:r>
            <a:endParaRPr lang="en-US" altLang="zh-CN" sz="20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1724240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 name="object 2">
            <a:extLst>
              <a:ext uri="{FF2B5EF4-FFF2-40B4-BE49-F238E27FC236}">
                <a16:creationId xmlns:a16="http://schemas.microsoft.com/office/drawing/2014/main" id="{DA3D3201-782B-49B5-87ED-679053B4483C}"/>
              </a:ext>
            </a:extLst>
          </p:cNvPr>
          <p:cNvSpPr txBox="1">
            <a:spLocks noGrp="1"/>
          </p:cNvSpPr>
          <p:nvPr>
            <p:ph type="title"/>
          </p:nvPr>
        </p:nvSpPr>
        <p:spPr>
          <a:xfrm>
            <a:off x="377048" y="363293"/>
            <a:ext cx="11110443" cy="505405"/>
          </a:xfrm>
        </p:spPr>
        <p:txBody>
          <a:bodyPr>
            <a:noAutofit/>
          </a:bodyPr>
          <a:lstStyle/>
          <a:p>
            <a:pPr algn="ctr" defTabSz="1095167"/>
            <a:r>
              <a:rPr lang="zh-CN" altLang="en-US" sz="2800" b="1" dirty="0">
                <a:ln w="11430"/>
                <a:solidFill>
                  <a:srgbClr val="FFFF00"/>
                </a:solidFill>
                <a:effectLst>
                  <a:outerShdw blurRad="50800" dist="39000" dir="5460000" algn="tl">
                    <a:srgbClr val="000000">
                      <a:alpha val="38000"/>
                    </a:srgbClr>
                  </a:outerShdw>
                </a:effectLst>
                <a:latin typeface="Arial Rounded MT Bold" pitchFamily="34" charset="0"/>
                <a:cs typeface="Arial" charset="0"/>
              </a:rPr>
              <a:t>报告纲要</a:t>
            </a:r>
            <a:endParaRPr lang="en-US" sz="2800" b="1" dirty="0">
              <a:ln w="11430"/>
              <a:solidFill>
                <a:srgbClr val="FFFF00"/>
              </a:solidFill>
              <a:effectLst>
                <a:outerShdw blurRad="50800" dist="39000" dir="5460000" algn="tl">
                  <a:srgbClr val="000000">
                    <a:alpha val="38000"/>
                  </a:srgbClr>
                </a:outerShdw>
              </a:effectLst>
              <a:latin typeface="Arial Rounded MT Bold" pitchFamily="34" charset="0"/>
              <a:cs typeface="Arial" charset="0"/>
            </a:endParaRPr>
          </a:p>
        </p:txBody>
      </p:sp>
      <p:sp>
        <p:nvSpPr>
          <p:cNvPr id="14" name="矩形 13">
            <a:extLst>
              <a:ext uri="{FF2B5EF4-FFF2-40B4-BE49-F238E27FC236}">
                <a16:creationId xmlns:a16="http://schemas.microsoft.com/office/drawing/2014/main" id="{C46C3BD4-468F-4BC4-9BFD-95DD405D8924}"/>
              </a:ext>
            </a:extLst>
          </p:cNvPr>
          <p:cNvSpPr/>
          <p:nvPr/>
        </p:nvSpPr>
        <p:spPr>
          <a:xfrm>
            <a:off x="299601" y="1701183"/>
            <a:ext cx="10907852" cy="3269613"/>
          </a:xfrm>
          <a:prstGeom prst="rect">
            <a:avLst/>
          </a:prstGeom>
        </p:spPr>
        <p:txBody>
          <a:bodyPr wrap="square">
            <a:spAutoFit/>
          </a:bodyPr>
          <a:lstStyle/>
          <a:p>
            <a:pPr marL="742950" lvl="1" indent="-285750">
              <a:lnSpc>
                <a:spcPct val="150000"/>
              </a:lnSpc>
              <a:buFont typeface="Wingdings" panose="05000000000000000000" pitchFamily="2" charset="2"/>
              <a:buChar char="l"/>
            </a:pPr>
            <a:r>
              <a:rPr lang="zh-CN" altLang="en-US" sz="2000" dirty="0">
                <a:latin typeface="微软雅黑" panose="020B0503020204020204" pitchFamily="34" charset="-122"/>
                <a:ea typeface="微软雅黑" panose="020B0503020204020204" pitchFamily="34" charset="-122"/>
              </a:rPr>
              <a:t>图卷积算法的发展历史、现状和趋势；</a:t>
            </a:r>
            <a:endParaRPr lang="en-US" altLang="zh-CN" sz="2000" dirty="0">
              <a:latin typeface="微软雅黑" panose="020B0503020204020204" pitchFamily="34" charset="-122"/>
              <a:ea typeface="微软雅黑" panose="020B0503020204020204" pitchFamily="34" charset="-122"/>
            </a:endParaRPr>
          </a:p>
          <a:p>
            <a:pPr marL="742950" lvl="1" indent="-285750">
              <a:lnSpc>
                <a:spcPct val="150000"/>
              </a:lnSpc>
              <a:buFont typeface="Wingdings" panose="05000000000000000000" pitchFamily="2" charset="2"/>
              <a:buChar char="l"/>
            </a:pPr>
            <a:r>
              <a:rPr lang="zh-CN" altLang="en-US" sz="2000" dirty="0">
                <a:latin typeface="微软雅黑" panose="020B0503020204020204" pitchFamily="34" charset="-122"/>
                <a:ea typeface="微软雅黑" panose="020B0503020204020204" pitchFamily="34" charset="-122"/>
              </a:rPr>
              <a:t>图卷积算法的典型计算模式是什么？</a:t>
            </a:r>
            <a:endParaRPr lang="en-US" altLang="zh-CN" sz="2000" dirty="0">
              <a:latin typeface="微软雅黑" panose="020B0503020204020204" pitchFamily="34" charset="-122"/>
              <a:ea typeface="微软雅黑" panose="020B0503020204020204" pitchFamily="34" charset="-122"/>
            </a:endParaRPr>
          </a:p>
          <a:p>
            <a:pPr marL="742950" lvl="1" indent="-285750">
              <a:lnSpc>
                <a:spcPct val="150000"/>
              </a:lnSpc>
              <a:buFont typeface="Wingdings" panose="05000000000000000000" pitchFamily="2" charset="2"/>
              <a:buChar char="l"/>
            </a:pPr>
            <a:r>
              <a:rPr lang="zh-CN" altLang="en-US" sz="2000" dirty="0">
                <a:latin typeface="微软雅黑" panose="020B0503020204020204" pitchFamily="34" charset="-122"/>
                <a:ea typeface="微软雅黑" panose="020B0503020204020204" pitchFamily="34" charset="-122"/>
              </a:rPr>
              <a:t>图卷积算法的加速难点在哪？与</a:t>
            </a:r>
            <a:r>
              <a:rPr lang="en-US" altLang="zh-CN" sz="2000" dirty="0">
                <a:latin typeface="微软雅黑" panose="020B0503020204020204" pitchFamily="34" charset="-122"/>
                <a:ea typeface="微软雅黑" panose="020B0503020204020204" pitchFamily="34" charset="-122"/>
              </a:rPr>
              <a:t>CNN</a:t>
            </a:r>
            <a:r>
              <a:rPr lang="zh-CN" altLang="en-US" sz="2000" dirty="0">
                <a:latin typeface="微软雅黑" panose="020B0503020204020204" pitchFamily="34" charset="-122"/>
                <a:ea typeface="微软雅黑" panose="020B0503020204020204" pitchFamily="34" charset="-122"/>
              </a:rPr>
              <a:t>的区别是什么？产业界现存的</a:t>
            </a:r>
            <a:r>
              <a:rPr lang="en-US" altLang="zh-CN" sz="2000" dirty="0">
                <a:latin typeface="微软雅黑" panose="020B0503020204020204" pitchFamily="34" charset="-122"/>
                <a:ea typeface="微软雅黑" panose="020B0503020204020204" pitchFamily="34" charset="-122"/>
              </a:rPr>
              <a:t>CNN</a:t>
            </a:r>
            <a:r>
              <a:rPr lang="zh-CN" altLang="en-US" sz="2000" dirty="0">
                <a:latin typeface="微软雅黑" panose="020B0503020204020204" pitchFamily="34" charset="-122"/>
                <a:ea typeface="微软雅黑" panose="020B0503020204020204" pitchFamily="34" charset="-122"/>
              </a:rPr>
              <a:t>硬件加速设计能否适用图卷积？</a:t>
            </a:r>
            <a:endParaRPr lang="en-US" altLang="zh-CN" sz="2000" dirty="0">
              <a:latin typeface="微软雅黑" panose="020B0503020204020204" pitchFamily="34" charset="-122"/>
              <a:ea typeface="微软雅黑" panose="020B0503020204020204" pitchFamily="34" charset="-122"/>
            </a:endParaRPr>
          </a:p>
          <a:p>
            <a:pPr marL="742950" lvl="1" indent="-285750">
              <a:lnSpc>
                <a:spcPct val="150000"/>
              </a:lnSpc>
              <a:buFont typeface="Wingdings" panose="05000000000000000000" pitchFamily="2" charset="2"/>
              <a:buChar char="l"/>
            </a:pPr>
            <a:r>
              <a:rPr lang="en-US" altLang="zh-CN" sz="2000" dirty="0">
                <a:latin typeface="微软雅黑" panose="020B0503020204020204" pitchFamily="34" charset="-122"/>
                <a:ea typeface="微软雅黑" panose="020B0503020204020204" pitchFamily="34" charset="-122"/>
              </a:rPr>
              <a:t>CPU/GPU</a:t>
            </a:r>
            <a:r>
              <a:rPr lang="zh-CN" altLang="en-US" sz="2000" dirty="0">
                <a:latin typeface="微软雅黑" panose="020B0503020204020204" pitchFamily="34" charset="-122"/>
                <a:ea typeface="微软雅黑" panose="020B0503020204020204" pitchFamily="34" charset="-122"/>
              </a:rPr>
              <a:t>上针对图卷积算法加速的现状；</a:t>
            </a:r>
            <a:endParaRPr lang="en-US" altLang="zh-CN" sz="2000" dirty="0">
              <a:latin typeface="微软雅黑" panose="020B0503020204020204" pitchFamily="34" charset="-122"/>
              <a:ea typeface="微软雅黑" panose="020B0503020204020204" pitchFamily="34" charset="-122"/>
            </a:endParaRPr>
          </a:p>
          <a:p>
            <a:pPr marL="742950" lvl="1" indent="-285750">
              <a:lnSpc>
                <a:spcPct val="150000"/>
              </a:lnSpc>
              <a:buFont typeface="Wingdings" panose="05000000000000000000" pitchFamily="2" charset="2"/>
              <a:buChar char="l"/>
            </a:pPr>
            <a:r>
              <a:rPr lang="zh-CN" altLang="en-US" sz="2000" dirty="0">
                <a:solidFill>
                  <a:srgbClr val="FF0000"/>
                </a:solidFill>
                <a:latin typeface="微软雅黑" panose="020B0503020204020204" pitchFamily="34" charset="-122"/>
                <a:ea typeface="微软雅黑" panose="020B0503020204020204" pitchFamily="34" charset="-122"/>
              </a:rPr>
              <a:t>几种典型的大图图卷积硬件加速器设计；</a:t>
            </a:r>
            <a:endParaRPr lang="en-US" altLang="zh-CN" sz="2000" dirty="0">
              <a:solidFill>
                <a:srgbClr val="FF0000"/>
              </a:solidFill>
              <a:latin typeface="微软雅黑" panose="020B0503020204020204" pitchFamily="34" charset="-122"/>
              <a:ea typeface="微软雅黑" panose="020B0503020204020204" pitchFamily="34" charset="-122"/>
            </a:endParaRPr>
          </a:p>
          <a:p>
            <a:pPr marL="742950" lvl="1" indent="-285750">
              <a:lnSpc>
                <a:spcPct val="150000"/>
              </a:lnSpc>
              <a:buFont typeface="Wingdings" panose="05000000000000000000" pitchFamily="2" charset="2"/>
              <a:buChar char="l"/>
            </a:pPr>
            <a:r>
              <a:rPr lang="zh-CN" altLang="en-US" sz="2000" dirty="0">
                <a:latin typeface="微软雅黑" panose="020B0503020204020204" pitchFamily="34" charset="-122"/>
                <a:ea typeface="微软雅黑" panose="020B0503020204020204" pitchFamily="34" charset="-122"/>
              </a:rPr>
              <a:t>我们的工作：针对姿态识别图卷积算法的软硬件加速设计；</a:t>
            </a:r>
            <a:endParaRPr lang="en-US" altLang="zh-CN" sz="20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0639011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 name="object 2">
            <a:extLst>
              <a:ext uri="{FF2B5EF4-FFF2-40B4-BE49-F238E27FC236}">
                <a16:creationId xmlns:a16="http://schemas.microsoft.com/office/drawing/2014/main" id="{DA3D3201-782B-49B5-87ED-679053B4483C}"/>
              </a:ext>
            </a:extLst>
          </p:cNvPr>
          <p:cNvSpPr txBox="1">
            <a:spLocks noGrp="1"/>
          </p:cNvSpPr>
          <p:nvPr>
            <p:ph type="title"/>
          </p:nvPr>
        </p:nvSpPr>
        <p:spPr>
          <a:xfrm>
            <a:off x="377048" y="363293"/>
            <a:ext cx="11110443" cy="505405"/>
          </a:xfrm>
        </p:spPr>
        <p:txBody>
          <a:bodyPr>
            <a:noAutofit/>
          </a:bodyPr>
          <a:lstStyle/>
          <a:p>
            <a:pPr algn="ctr" defTabSz="1095167"/>
            <a:r>
              <a:rPr lang="en-US" sz="2800" b="1" dirty="0">
                <a:ln w="11430"/>
                <a:solidFill>
                  <a:srgbClr val="FFFF00"/>
                </a:solidFill>
                <a:effectLst>
                  <a:outerShdw blurRad="50800" dist="39000" dir="5460000" algn="tl">
                    <a:srgbClr val="000000">
                      <a:alpha val="38000"/>
                    </a:srgbClr>
                  </a:outerShdw>
                </a:effectLst>
                <a:latin typeface="Arial Rounded MT Bold" pitchFamily="34" charset="0"/>
                <a:cs typeface="Arial" charset="0"/>
              </a:rPr>
              <a:t>6. </a:t>
            </a:r>
            <a:r>
              <a:rPr lang="zh-CN" altLang="en-US" sz="2800" b="1" dirty="0">
                <a:ln w="11430"/>
                <a:solidFill>
                  <a:srgbClr val="FFFF00"/>
                </a:solidFill>
                <a:effectLst>
                  <a:outerShdw blurRad="50800" dist="39000" dir="5460000" algn="tl">
                    <a:srgbClr val="000000">
                      <a:alpha val="38000"/>
                    </a:srgbClr>
                  </a:outerShdw>
                </a:effectLst>
                <a:latin typeface="Arial Rounded MT Bold" pitchFamily="34" charset="0"/>
                <a:cs typeface="Arial" charset="0"/>
              </a:rPr>
              <a:t>典型论文介绍：</a:t>
            </a:r>
            <a:r>
              <a:rPr lang="en-US" altLang="zh-CN" sz="2800" b="1" dirty="0" err="1">
                <a:ln w="11430"/>
                <a:solidFill>
                  <a:srgbClr val="FFFF00"/>
                </a:solidFill>
                <a:effectLst>
                  <a:outerShdw blurRad="50800" dist="39000" dir="5460000" algn="tl">
                    <a:srgbClr val="000000">
                      <a:alpha val="38000"/>
                    </a:srgbClr>
                  </a:outerShdw>
                </a:effectLst>
                <a:latin typeface="Arial Rounded MT Bold" pitchFamily="34" charset="0"/>
                <a:cs typeface="Arial" charset="0"/>
              </a:rPr>
              <a:t>HyGCN</a:t>
            </a:r>
            <a:endParaRPr lang="en-US" sz="2800" b="1" dirty="0">
              <a:ln w="11430"/>
              <a:solidFill>
                <a:srgbClr val="FFFF00"/>
              </a:solidFill>
              <a:effectLst>
                <a:outerShdw blurRad="50800" dist="39000" dir="5460000" algn="tl">
                  <a:srgbClr val="000000">
                    <a:alpha val="38000"/>
                  </a:srgbClr>
                </a:outerShdw>
              </a:effectLst>
              <a:latin typeface="Arial Rounded MT Bold" pitchFamily="34" charset="0"/>
              <a:cs typeface="Arial" charset="0"/>
            </a:endParaRPr>
          </a:p>
        </p:txBody>
      </p:sp>
      <p:sp>
        <p:nvSpPr>
          <p:cNvPr id="14" name="矩形 13">
            <a:extLst>
              <a:ext uri="{FF2B5EF4-FFF2-40B4-BE49-F238E27FC236}">
                <a16:creationId xmlns:a16="http://schemas.microsoft.com/office/drawing/2014/main" id="{C46C3BD4-468F-4BC4-9BFD-95DD405D8924}"/>
              </a:ext>
            </a:extLst>
          </p:cNvPr>
          <p:cNvSpPr/>
          <p:nvPr/>
        </p:nvSpPr>
        <p:spPr>
          <a:xfrm>
            <a:off x="-169029" y="1204298"/>
            <a:ext cx="10907852" cy="1422954"/>
          </a:xfrm>
          <a:prstGeom prst="rect">
            <a:avLst/>
          </a:prstGeom>
        </p:spPr>
        <p:txBody>
          <a:bodyPr wrap="square">
            <a:spAutoFit/>
          </a:bodyPr>
          <a:lstStyle/>
          <a:p>
            <a:pPr lvl="1">
              <a:lnSpc>
                <a:spcPct val="150000"/>
              </a:lnSpc>
            </a:pPr>
            <a:r>
              <a:rPr lang="en-US" altLang="zh-CN" sz="2000" dirty="0">
                <a:latin typeface="微软雅黑" panose="020B0503020204020204" pitchFamily="34" charset="-122"/>
                <a:ea typeface="微软雅黑" panose="020B0503020204020204" pitchFamily="34" charset="-122"/>
              </a:rPr>
              <a:t>Aggregation</a:t>
            </a:r>
            <a:r>
              <a:rPr lang="zh-CN" altLang="en-US" sz="2000" dirty="0">
                <a:latin typeface="微软雅黑" panose="020B0503020204020204" pitchFamily="34" charset="-122"/>
                <a:ea typeface="微软雅黑" panose="020B0503020204020204" pitchFamily="34" charset="-122"/>
              </a:rPr>
              <a:t>和</a:t>
            </a:r>
            <a:r>
              <a:rPr lang="en-US" altLang="zh-CN" sz="2000" dirty="0">
                <a:latin typeface="微软雅黑" panose="020B0503020204020204" pitchFamily="34" charset="-122"/>
                <a:ea typeface="微软雅黑" panose="020B0503020204020204" pitchFamily="34" charset="-122"/>
              </a:rPr>
              <a:t>Combination</a:t>
            </a:r>
            <a:r>
              <a:rPr lang="zh-CN" altLang="en-US" sz="2000" dirty="0">
                <a:latin typeface="微软雅黑" panose="020B0503020204020204" pitchFamily="34" charset="-122"/>
                <a:ea typeface="微软雅黑" panose="020B0503020204020204" pitchFamily="34" charset="-122"/>
              </a:rPr>
              <a:t>计算模式不同：</a:t>
            </a:r>
            <a:endParaRPr lang="en-US" altLang="zh-CN" sz="2000" dirty="0">
              <a:latin typeface="微软雅黑" panose="020B0503020204020204" pitchFamily="34" charset="-122"/>
              <a:ea typeface="微软雅黑" panose="020B0503020204020204" pitchFamily="34" charset="-122"/>
            </a:endParaRPr>
          </a:p>
          <a:p>
            <a:pPr lvl="1">
              <a:lnSpc>
                <a:spcPct val="150000"/>
              </a:lnSpc>
            </a:pPr>
            <a:r>
              <a:rPr lang="zh-CN" altLang="en-US" sz="2000" dirty="0">
                <a:latin typeface="微软雅黑" panose="020B0503020204020204" pitchFamily="34" charset="-122"/>
                <a:ea typeface="微软雅黑" panose="020B0503020204020204" pitchFamily="34" charset="-122"/>
              </a:rPr>
              <a:t>规整</a:t>
            </a:r>
            <a:r>
              <a:rPr lang="en-US" altLang="zh-CN" sz="2000" dirty="0">
                <a:latin typeface="微软雅黑" panose="020B0503020204020204" pitchFamily="34" charset="-122"/>
                <a:ea typeface="微软雅黑" panose="020B0503020204020204" pitchFamily="34" charset="-122"/>
              </a:rPr>
              <a:t>vs</a:t>
            </a:r>
            <a:r>
              <a:rPr lang="zh-CN" altLang="en-US" sz="2000" dirty="0">
                <a:latin typeface="微软雅黑" panose="020B0503020204020204" pitchFamily="34" charset="-122"/>
                <a:ea typeface="微软雅黑" panose="020B0503020204020204" pitchFamily="34" charset="-122"/>
              </a:rPr>
              <a:t>不规整</a:t>
            </a:r>
            <a:endParaRPr lang="en-US" altLang="zh-CN" sz="2000" dirty="0">
              <a:latin typeface="微软雅黑" panose="020B0503020204020204" pitchFamily="34" charset="-122"/>
              <a:ea typeface="微软雅黑" panose="020B0503020204020204" pitchFamily="34" charset="-122"/>
            </a:endParaRPr>
          </a:p>
          <a:p>
            <a:pPr lvl="1">
              <a:lnSpc>
                <a:spcPct val="150000"/>
              </a:lnSpc>
            </a:pPr>
            <a:r>
              <a:rPr lang="zh-CN" altLang="en-US" sz="2000" dirty="0">
                <a:latin typeface="微软雅黑" panose="020B0503020204020204" pitchFamily="34" charset="-122"/>
                <a:ea typeface="微软雅黑" panose="020B0503020204020204" pitchFamily="34" charset="-122"/>
              </a:rPr>
              <a:t>向量矩阵操作</a:t>
            </a:r>
            <a:r>
              <a:rPr lang="en-US" altLang="zh-CN" sz="2000" dirty="0" err="1">
                <a:latin typeface="微软雅黑" panose="020B0503020204020204" pitchFamily="34" charset="-122"/>
                <a:ea typeface="微软雅黑" panose="020B0503020204020204" pitchFamily="34" charset="-122"/>
              </a:rPr>
              <a:t>vsDNN</a:t>
            </a:r>
            <a:endParaRPr lang="en-US" altLang="zh-CN" sz="2000" dirty="0">
              <a:latin typeface="微软雅黑" panose="020B0503020204020204" pitchFamily="34" charset="-122"/>
              <a:ea typeface="微软雅黑" panose="020B0503020204020204" pitchFamily="34" charset="-122"/>
            </a:endParaRPr>
          </a:p>
        </p:txBody>
      </p:sp>
      <p:pic>
        <p:nvPicPr>
          <p:cNvPr id="3" name="图片 2">
            <a:extLst>
              <a:ext uri="{FF2B5EF4-FFF2-40B4-BE49-F238E27FC236}">
                <a16:creationId xmlns:a16="http://schemas.microsoft.com/office/drawing/2014/main" id="{556C1416-33CE-4751-992F-C36F222A1634}"/>
              </a:ext>
            </a:extLst>
          </p:cNvPr>
          <p:cNvPicPr>
            <a:picLocks noChangeAspect="1"/>
          </p:cNvPicPr>
          <p:nvPr/>
        </p:nvPicPr>
        <p:blipFill>
          <a:blip r:embed="rId3"/>
          <a:stretch>
            <a:fillRect/>
          </a:stretch>
        </p:blipFill>
        <p:spPr>
          <a:xfrm>
            <a:off x="5932269" y="3790295"/>
            <a:ext cx="4381500" cy="1943100"/>
          </a:xfrm>
          <a:prstGeom prst="rect">
            <a:avLst/>
          </a:prstGeom>
        </p:spPr>
      </p:pic>
      <p:sp>
        <p:nvSpPr>
          <p:cNvPr id="6" name="矩形 5">
            <a:extLst>
              <a:ext uri="{FF2B5EF4-FFF2-40B4-BE49-F238E27FC236}">
                <a16:creationId xmlns:a16="http://schemas.microsoft.com/office/drawing/2014/main" id="{C76CD827-8C53-45EE-96F8-681B89158DB2}"/>
              </a:ext>
            </a:extLst>
          </p:cNvPr>
          <p:cNvSpPr/>
          <p:nvPr/>
        </p:nvSpPr>
        <p:spPr>
          <a:xfrm>
            <a:off x="-169029" y="4069064"/>
            <a:ext cx="10907852" cy="961289"/>
          </a:xfrm>
          <a:prstGeom prst="rect">
            <a:avLst/>
          </a:prstGeom>
        </p:spPr>
        <p:txBody>
          <a:bodyPr wrap="square">
            <a:spAutoFit/>
          </a:bodyPr>
          <a:lstStyle/>
          <a:p>
            <a:pPr lvl="1">
              <a:lnSpc>
                <a:spcPct val="150000"/>
              </a:lnSpc>
            </a:pPr>
            <a:r>
              <a:rPr lang="en-US" altLang="zh-CN" sz="2000" dirty="0">
                <a:latin typeface="微软雅黑" panose="020B0503020204020204" pitchFamily="34" charset="-122"/>
                <a:ea typeface="微软雅黑" panose="020B0503020204020204" pitchFamily="34" charset="-122"/>
              </a:rPr>
              <a:t>Aggregation</a:t>
            </a:r>
            <a:r>
              <a:rPr lang="zh-CN" altLang="en-US" sz="2000" dirty="0">
                <a:latin typeface="微软雅黑" panose="020B0503020204020204" pitchFamily="34" charset="-122"/>
                <a:ea typeface="微软雅黑" panose="020B0503020204020204" pitchFamily="34" charset="-122"/>
              </a:rPr>
              <a:t>和</a:t>
            </a:r>
            <a:r>
              <a:rPr lang="en-US" altLang="zh-CN" sz="2000" dirty="0">
                <a:latin typeface="微软雅黑" panose="020B0503020204020204" pitchFamily="34" charset="-122"/>
                <a:ea typeface="微软雅黑" panose="020B0503020204020204" pitchFamily="34" charset="-122"/>
              </a:rPr>
              <a:t>Combination</a:t>
            </a:r>
            <a:r>
              <a:rPr lang="zh-CN" altLang="en-US" sz="2000" dirty="0">
                <a:latin typeface="微软雅黑" panose="020B0503020204020204" pitchFamily="34" charset="-122"/>
                <a:ea typeface="微软雅黑" panose="020B0503020204020204" pitchFamily="34" charset="-122"/>
              </a:rPr>
              <a:t>都很耗时</a:t>
            </a:r>
            <a:endParaRPr lang="en-US" altLang="zh-CN" sz="2000" dirty="0">
              <a:latin typeface="微软雅黑" panose="020B0503020204020204" pitchFamily="34" charset="-122"/>
              <a:ea typeface="微软雅黑" panose="020B0503020204020204" pitchFamily="34" charset="-122"/>
            </a:endParaRPr>
          </a:p>
          <a:p>
            <a:pPr lvl="1">
              <a:lnSpc>
                <a:spcPct val="150000"/>
              </a:lnSpc>
            </a:pPr>
            <a:r>
              <a:rPr lang="zh-CN" altLang="en-US" sz="2000" dirty="0">
                <a:latin typeface="微软雅黑" panose="020B0503020204020204" pitchFamily="34" charset="-122"/>
                <a:ea typeface="微软雅黑" panose="020B0503020204020204" pitchFamily="34" charset="-122"/>
              </a:rPr>
              <a:t>分开加速！</a:t>
            </a:r>
            <a:endParaRPr lang="en-US" altLang="zh-CN" sz="2000" dirty="0">
              <a:latin typeface="微软雅黑" panose="020B0503020204020204" pitchFamily="34" charset="-122"/>
              <a:ea typeface="微软雅黑" panose="020B0503020204020204" pitchFamily="34" charset="-122"/>
            </a:endParaRPr>
          </a:p>
        </p:txBody>
      </p:sp>
      <p:pic>
        <p:nvPicPr>
          <p:cNvPr id="5" name="图片 4">
            <a:extLst>
              <a:ext uri="{FF2B5EF4-FFF2-40B4-BE49-F238E27FC236}">
                <a16:creationId xmlns:a16="http://schemas.microsoft.com/office/drawing/2014/main" id="{4A7336C8-4964-43B8-AD4C-319D533D7283}"/>
              </a:ext>
            </a:extLst>
          </p:cNvPr>
          <p:cNvPicPr>
            <a:picLocks noChangeAspect="1"/>
          </p:cNvPicPr>
          <p:nvPr/>
        </p:nvPicPr>
        <p:blipFill>
          <a:blip r:embed="rId4"/>
          <a:stretch>
            <a:fillRect/>
          </a:stretch>
        </p:blipFill>
        <p:spPr>
          <a:xfrm>
            <a:off x="5818822" y="1554481"/>
            <a:ext cx="5411755" cy="1828800"/>
          </a:xfrm>
          <a:prstGeom prst="rect">
            <a:avLst/>
          </a:prstGeom>
        </p:spPr>
      </p:pic>
    </p:spTree>
    <p:extLst>
      <p:ext uri="{BB962C8B-B14F-4D97-AF65-F5344CB8AC3E}">
        <p14:creationId xmlns:p14="http://schemas.microsoft.com/office/powerpoint/2010/main" val="3819720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circle(in)">
                                      <p:cBhvr>
                                        <p:cTn id="12" dur="20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randombar(horizontal)">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 name="object 2">
            <a:extLst>
              <a:ext uri="{FF2B5EF4-FFF2-40B4-BE49-F238E27FC236}">
                <a16:creationId xmlns:a16="http://schemas.microsoft.com/office/drawing/2014/main" id="{DA3D3201-782B-49B5-87ED-679053B4483C}"/>
              </a:ext>
            </a:extLst>
          </p:cNvPr>
          <p:cNvSpPr txBox="1">
            <a:spLocks noGrp="1"/>
          </p:cNvSpPr>
          <p:nvPr>
            <p:ph type="title"/>
          </p:nvPr>
        </p:nvSpPr>
        <p:spPr>
          <a:xfrm>
            <a:off x="377048" y="363293"/>
            <a:ext cx="11110443" cy="505405"/>
          </a:xfrm>
        </p:spPr>
        <p:txBody>
          <a:bodyPr>
            <a:noAutofit/>
          </a:bodyPr>
          <a:lstStyle/>
          <a:p>
            <a:pPr algn="ctr" defTabSz="1095167"/>
            <a:r>
              <a:rPr lang="en-US" sz="2800" b="1" dirty="0">
                <a:ln w="11430"/>
                <a:solidFill>
                  <a:srgbClr val="FFFF00"/>
                </a:solidFill>
                <a:effectLst>
                  <a:outerShdw blurRad="50800" dist="39000" dir="5460000" algn="tl">
                    <a:srgbClr val="000000">
                      <a:alpha val="38000"/>
                    </a:srgbClr>
                  </a:outerShdw>
                </a:effectLst>
                <a:latin typeface="Arial Rounded MT Bold" pitchFamily="34" charset="0"/>
                <a:cs typeface="Arial" charset="0"/>
              </a:rPr>
              <a:t>6. </a:t>
            </a:r>
            <a:r>
              <a:rPr lang="zh-CN" altLang="en-US" sz="2800" b="1" dirty="0">
                <a:ln w="11430"/>
                <a:solidFill>
                  <a:srgbClr val="FFFF00"/>
                </a:solidFill>
                <a:effectLst>
                  <a:outerShdw blurRad="50800" dist="39000" dir="5460000" algn="tl">
                    <a:srgbClr val="000000">
                      <a:alpha val="38000"/>
                    </a:srgbClr>
                  </a:outerShdw>
                </a:effectLst>
                <a:latin typeface="Arial Rounded MT Bold" pitchFamily="34" charset="0"/>
                <a:cs typeface="Arial" charset="0"/>
              </a:rPr>
              <a:t>典型论文介绍：</a:t>
            </a:r>
            <a:r>
              <a:rPr lang="en-US" altLang="zh-CN" sz="2800" b="1" dirty="0" err="1">
                <a:ln w="11430"/>
                <a:solidFill>
                  <a:srgbClr val="FFFF00"/>
                </a:solidFill>
                <a:effectLst>
                  <a:outerShdw blurRad="50800" dist="39000" dir="5460000" algn="tl">
                    <a:srgbClr val="000000">
                      <a:alpha val="38000"/>
                    </a:srgbClr>
                  </a:outerShdw>
                </a:effectLst>
                <a:latin typeface="Arial Rounded MT Bold" pitchFamily="34" charset="0"/>
                <a:cs typeface="Arial" charset="0"/>
              </a:rPr>
              <a:t>HyGCN</a:t>
            </a:r>
            <a:endParaRPr lang="en-US" sz="2800" b="1" dirty="0">
              <a:ln w="11430"/>
              <a:solidFill>
                <a:srgbClr val="FFFF00"/>
              </a:solidFill>
              <a:effectLst>
                <a:outerShdw blurRad="50800" dist="39000" dir="5460000" algn="tl">
                  <a:srgbClr val="000000">
                    <a:alpha val="38000"/>
                  </a:srgbClr>
                </a:outerShdw>
              </a:effectLst>
              <a:latin typeface="Arial Rounded MT Bold" pitchFamily="34" charset="0"/>
              <a:cs typeface="Arial" charset="0"/>
            </a:endParaRPr>
          </a:p>
        </p:txBody>
      </p:sp>
      <p:sp>
        <p:nvSpPr>
          <p:cNvPr id="14" name="矩形 13">
            <a:extLst>
              <a:ext uri="{FF2B5EF4-FFF2-40B4-BE49-F238E27FC236}">
                <a16:creationId xmlns:a16="http://schemas.microsoft.com/office/drawing/2014/main" id="{C46C3BD4-468F-4BC4-9BFD-95DD405D8924}"/>
              </a:ext>
            </a:extLst>
          </p:cNvPr>
          <p:cNvSpPr/>
          <p:nvPr/>
        </p:nvSpPr>
        <p:spPr>
          <a:xfrm>
            <a:off x="-169029" y="1204298"/>
            <a:ext cx="10907852" cy="499624"/>
          </a:xfrm>
          <a:prstGeom prst="rect">
            <a:avLst/>
          </a:prstGeom>
        </p:spPr>
        <p:txBody>
          <a:bodyPr wrap="square">
            <a:spAutoFit/>
          </a:bodyPr>
          <a:lstStyle/>
          <a:p>
            <a:pPr lvl="1">
              <a:lnSpc>
                <a:spcPct val="150000"/>
              </a:lnSpc>
            </a:pPr>
            <a:r>
              <a:rPr lang="zh-CN" altLang="en-US" sz="2000" dirty="0">
                <a:latin typeface="微软雅黑" panose="020B0503020204020204" pitchFamily="34" charset="-122"/>
                <a:ea typeface="微软雅黑" panose="020B0503020204020204" pitchFamily="34" charset="-122"/>
              </a:rPr>
              <a:t>数据预处理技术：分块</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裁剪</a:t>
            </a:r>
            <a:endParaRPr lang="en-US" altLang="zh-CN" sz="2000" dirty="0">
              <a:latin typeface="微软雅黑" panose="020B0503020204020204" pitchFamily="34" charset="-122"/>
              <a:ea typeface="微软雅黑" panose="020B0503020204020204" pitchFamily="34" charset="-122"/>
            </a:endParaRPr>
          </a:p>
        </p:txBody>
      </p:sp>
      <p:pic>
        <p:nvPicPr>
          <p:cNvPr id="4" name="图片 3">
            <a:extLst>
              <a:ext uri="{FF2B5EF4-FFF2-40B4-BE49-F238E27FC236}">
                <a16:creationId xmlns:a16="http://schemas.microsoft.com/office/drawing/2014/main" id="{DDF5A971-1511-49C3-AF7E-F9A194EB3000}"/>
              </a:ext>
            </a:extLst>
          </p:cNvPr>
          <p:cNvPicPr>
            <a:picLocks noChangeAspect="1"/>
          </p:cNvPicPr>
          <p:nvPr/>
        </p:nvPicPr>
        <p:blipFill>
          <a:blip r:embed="rId3"/>
          <a:stretch>
            <a:fillRect/>
          </a:stretch>
        </p:blipFill>
        <p:spPr>
          <a:xfrm>
            <a:off x="0" y="1900852"/>
            <a:ext cx="12032517" cy="2707006"/>
          </a:xfrm>
          <a:prstGeom prst="rect">
            <a:avLst/>
          </a:prstGeom>
        </p:spPr>
      </p:pic>
      <p:sp>
        <p:nvSpPr>
          <p:cNvPr id="9" name="矩形 8">
            <a:extLst>
              <a:ext uri="{FF2B5EF4-FFF2-40B4-BE49-F238E27FC236}">
                <a16:creationId xmlns:a16="http://schemas.microsoft.com/office/drawing/2014/main" id="{D90344F9-4BB8-4D17-9BFA-220CBD19FCA3}"/>
              </a:ext>
            </a:extLst>
          </p:cNvPr>
          <p:cNvSpPr/>
          <p:nvPr/>
        </p:nvSpPr>
        <p:spPr>
          <a:xfrm>
            <a:off x="-290949" y="4957148"/>
            <a:ext cx="10907852" cy="499624"/>
          </a:xfrm>
          <a:prstGeom prst="rect">
            <a:avLst/>
          </a:prstGeom>
        </p:spPr>
        <p:txBody>
          <a:bodyPr wrap="square">
            <a:spAutoFit/>
          </a:bodyPr>
          <a:lstStyle/>
          <a:p>
            <a:pPr lvl="1">
              <a:lnSpc>
                <a:spcPct val="150000"/>
              </a:lnSpc>
            </a:pPr>
            <a:r>
              <a:rPr lang="zh-CN" altLang="en-US" sz="2000" dirty="0">
                <a:latin typeface="微软雅黑" panose="020B0503020204020204" pitchFamily="34" charset="-122"/>
                <a:ea typeface="微软雅黑" panose="020B0503020204020204" pitchFamily="34" charset="-122"/>
              </a:rPr>
              <a:t>达到的目标：数据重用、片上存储、稀疏性</a:t>
            </a:r>
            <a:endParaRPr lang="en-US" altLang="zh-CN" sz="20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2292772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 name="object 2">
            <a:extLst>
              <a:ext uri="{FF2B5EF4-FFF2-40B4-BE49-F238E27FC236}">
                <a16:creationId xmlns:a16="http://schemas.microsoft.com/office/drawing/2014/main" id="{DA3D3201-782B-49B5-87ED-679053B4483C}"/>
              </a:ext>
            </a:extLst>
          </p:cNvPr>
          <p:cNvSpPr txBox="1">
            <a:spLocks noGrp="1"/>
          </p:cNvSpPr>
          <p:nvPr>
            <p:ph type="title"/>
          </p:nvPr>
        </p:nvSpPr>
        <p:spPr>
          <a:xfrm>
            <a:off x="377048" y="363293"/>
            <a:ext cx="11110443" cy="505405"/>
          </a:xfrm>
        </p:spPr>
        <p:txBody>
          <a:bodyPr>
            <a:noAutofit/>
          </a:bodyPr>
          <a:lstStyle/>
          <a:p>
            <a:pPr algn="ctr" defTabSz="1095167"/>
            <a:r>
              <a:rPr lang="en-US" sz="2800" b="1" dirty="0">
                <a:ln w="11430"/>
                <a:solidFill>
                  <a:srgbClr val="FFFF00"/>
                </a:solidFill>
                <a:effectLst>
                  <a:outerShdw blurRad="50800" dist="39000" dir="5460000" algn="tl">
                    <a:srgbClr val="000000">
                      <a:alpha val="38000"/>
                    </a:srgbClr>
                  </a:outerShdw>
                </a:effectLst>
                <a:latin typeface="Arial Rounded MT Bold" pitchFamily="34" charset="0"/>
                <a:cs typeface="Arial" charset="0"/>
              </a:rPr>
              <a:t>6. </a:t>
            </a:r>
            <a:r>
              <a:rPr lang="zh-CN" altLang="en-US" sz="2800" b="1" dirty="0">
                <a:ln w="11430"/>
                <a:solidFill>
                  <a:srgbClr val="FFFF00"/>
                </a:solidFill>
                <a:effectLst>
                  <a:outerShdw blurRad="50800" dist="39000" dir="5460000" algn="tl">
                    <a:srgbClr val="000000">
                      <a:alpha val="38000"/>
                    </a:srgbClr>
                  </a:outerShdw>
                </a:effectLst>
                <a:latin typeface="Arial Rounded MT Bold" pitchFamily="34" charset="0"/>
                <a:cs typeface="Arial" charset="0"/>
              </a:rPr>
              <a:t>典型论文介绍：</a:t>
            </a:r>
            <a:r>
              <a:rPr lang="en-US" altLang="zh-CN" sz="2800" b="1" dirty="0" err="1">
                <a:ln w="11430"/>
                <a:solidFill>
                  <a:srgbClr val="FFFF00"/>
                </a:solidFill>
                <a:effectLst>
                  <a:outerShdw blurRad="50800" dist="39000" dir="5460000" algn="tl">
                    <a:srgbClr val="000000">
                      <a:alpha val="38000"/>
                    </a:srgbClr>
                  </a:outerShdw>
                </a:effectLst>
                <a:latin typeface="Arial Rounded MT Bold" pitchFamily="34" charset="0"/>
                <a:cs typeface="Arial" charset="0"/>
              </a:rPr>
              <a:t>HyGCN</a:t>
            </a:r>
            <a:endParaRPr lang="en-US" sz="2800" b="1" dirty="0">
              <a:ln w="11430"/>
              <a:solidFill>
                <a:srgbClr val="FFFF00"/>
              </a:solidFill>
              <a:effectLst>
                <a:outerShdw blurRad="50800" dist="39000" dir="5460000" algn="tl">
                  <a:srgbClr val="000000">
                    <a:alpha val="38000"/>
                  </a:srgbClr>
                </a:outerShdw>
              </a:effectLst>
              <a:latin typeface="Arial Rounded MT Bold" pitchFamily="34" charset="0"/>
              <a:cs typeface="Arial" charset="0"/>
            </a:endParaRPr>
          </a:p>
        </p:txBody>
      </p:sp>
      <p:sp>
        <p:nvSpPr>
          <p:cNvPr id="14" name="矩形 13">
            <a:extLst>
              <a:ext uri="{FF2B5EF4-FFF2-40B4-BE49-F238E27FC236}">
                <a16:creationId xmlns:a16="http://schemas.microsoft.com/office/drawing/2014/main" id="{C46C3BD4-468F-4BC4-9BFD-95DD405D8924}"/>
              </a:ext>
            </a:extLst>
          </p:cNvPr>
          <p:cNvSpPr/>
          <p:nvPr/>
        </p:nvSpPr>
        <p:spPr>
          <a:xfrm>
            <a:off x="-169029" y="1204298"/>
            <a:ext cx="10907852" cy="499624"/>
          </a:xfrm>
          <a:prstGeom prst="rect">
            <a:avLst/>
          </a:prstGeom>
        </p:spPr>
        <p:txBody>
          <a:bodyPr wrap="square">
            <a:spAutoFit/>
          </a:bodyPr>
          <a:lstStyle/>
          <a:p>
            <a:pPr lvl="1">
              <a:lnSpc>
                <a:spcPct val="150000"/>
              </a:lnSpc>
            </a:pPr>
            <a:r>
              <a:rPr lang="zh-CN" altLang="en-US" sz="2000" dirty="0">
                <a:latin typeface="微软雅黑" panose="020B0503020204020204" pitchFamily="34" charset="-122"/>
                <a:ea typeface="微软雅黑" panose="020B0503020204020204" pitchFamily="34" charset="-122"/>
              </a:rPr>
              <a:t>硬件设计</a:t>
            </a:r>
            <a:endParaRPr lang="en-US" altLang="zh-CN" sz="2000" dirty="0">
              <a:latin typeface="微软雅黑" panose="020B0503020204020204" pitchFamily="34" charset="-122"/>
              <a:ea typeface="微软雅黑" panose="020B0503020204020204" pitchFamily="34" charset="-122"/>
            </a:endParaRPr>
          </a:p>
        </p:txBody>
      </p:sp>
      <p:pic>
        <p:nvPicPr>
          <p:cNvPr id="3" name="图片 2">
            <a:extLst>
              <a:ext uri="{FF2B5EF4-FFF2-40B4-BE49-F238E27FC236}">
                <a16:creationId xmlns:a16="http://schemas.microsoft.com/office/drawing/2014/main" id="{5FCDC9A3-6F3D-4746-9099-7F9193A4454E}"/>
              </a:ext>
            </a:extLst>
          </p:cNvPr>
          <p:cNvPicPr>
            <a:picLocks noChangeAspect="1"/>
          </p:cNvPicPr>
          <p:nvPr/>
        </p:nvPicPr>
        <p:blipFill>
          <a:blip r:embed="rId3"/>
          <a:stretch>
            <a:fillRect/>
          </a:stretch>
        </p:blipFill>
        <p:spPr>
          <a:xfrm>
            <a:off x="1682115" y="1204298"/>
            <a:ext cx="5353050" cy="2933700"/>
          </a:xfrm>
          <a:prstGeom prst="rect">
            <a:avLst/>
          </a:prstGeom>
        </p:spPr>
      </p:pic>
      <p:pic>
        <p:nvPicPr>
          <p:cNvPr id="6" name="图片 5">
            <a:extLst>
              <a:ext uri="{FF2B5EF4-FFF2-40B4-BE49-F238E27FC236}">
                <a16:creationId xmlns:a16="http://schemas.microsoft.com/office/drawing/2014/main" id="{7EBDD18B-D67B-4050-B39D-F05F4508A1D5}"/>
              </a:ext>
            </a:extLst>
          </p:cNvPr>
          <p:cNvPicPr>
            <a:picLocks noChangeAspect="1"/>
          </p:cNvPicPr>
          <p:nvPr/>
        </p:nvPicPr>
        <p:blipFill>
          <a:blip r:embed="rId4"/>
          <a:stretch>
            <a:fillRect/>
          </a:stretch>
        </p:blipFill>
        <p:spPr>
          <a:xfrm>
            <a:off x="1682115" y="4351358"/>
            <a:ext cx="5372100" cy="1762125"/>
          </a:xfrm>
          <a:prstGeom prst="rect">
            <a:avLst/>
          </a:prstGeom>
        </p:spPr>
      </p:pic>
      <p:sp>
        <p:nvSpPr>
          <p:cNvPr id="10" name="矩形 9">
            <a:extLst>
              <a:ext uri="{FF2B5EF4-FFF2-40B4-BE49-F238E27FC236}">
                <a16:creationId xmlns:a16="http://schemas.microsoft.com/office/drawing/2014/main" id="{7A45DAB6-B80B-4A51-A2BF-A09FBA8416C0}"/>
              </a:ext>
            </a:extLst>
          </p:cNvPr>
          <p:cNvSpPr/>
          <p:nvPr/>
        </p:nvSpPr>
        <p:spPr>
          <a:xfrm>
            <a:off x="-169029" y="4217751"/>
            <a:ext cx="10907852" cy="499624"/>
          </a:xfrm>
          <a:prstGeom prst="rect">
            <a:avLst/>
          </a:prstGeom>
        </p:spPr>
        <p:txBody>
          <a:bodyPr wrap="square">
            <a:spAutoFit/>
          </a:bodyPr>
          <a:lstStyle/>
          <a:p>
            <a:pPr lvl="1">
              <a:lnSpc>
                <a:spcPct val="150000"/>
              </a:lnSpc>
            </a:pPr>
            <a:r>
              <a:rPr lang="zh-CN" altLang="en-US" sz="2000" dirty="0">
                <a:latin typeface="微软雅黑" panose="020B0503020204020204" pitchFamily="34" charset="-122"/>
                <a:ea typeface="微软雅黑" panose="020B0503020204020204" pitchFamily="34" charset="-122"/>
              </a:rPr>
              <a:t>访存优化</a:t>
            </a:r>
            <a:endParaRPr lang="en-US" altLang="zh-CN" sz="2000" dirty="0">
              <a:latin typeface="微软雅黑" panose="020B0503020204020204" pitchFamily="34" charset="-122"/>
              <a:ea typeface="微软雅黑" panose="020B0503020204020204" pitchFamily="34" charset="-122"/>
            </a:endParaRPr>
          </a:p>
        </p:txBody>
      </p:sp>
      <p:sp>
        <p:nvSpPr>
          <p:cNvPr id="11" name="矩形 10">
            <a:extLst>
              <a:ext uri="{FF2B5EF4-FFF2-40B4-BE49-F238E27FC236}">
                <a16:creationId xmlns:a16="http://schemas.microsoft.com/office/drawing/2014/main" id="{B43FE518-261F-47AC-A7A9-36199C371D83}"/>
              </a:ext>
            </a:extLst>
          </p:cNvPr>
          <p:cNvSpPr/>
          <p:nvPr/>
        </p:nvSpPr>
        <p:spPr>
          <a:xfrm>
            <a:off x="6343499" y="1298728"/>
            <a:ext cx="10907852" cy="499624"/>
          </a:xfrm>
          <a:prstGeom prst="rect">
            <a:avLst/>
          </a:prstGeom>
        </p:spPr>
        <p:txBody>
          <a:bodyPr wrap="square">
            <a:spAutoFit/>
          </a:bodyPr>
          <a:lstStyle/>
          <a:p>
            <a:pPr lvl="1">
              <a:lnSpc>
                <a:spcPct val="150000"/>
              </a:lnSpc>
            </a:pPr>
            <a:r>
              <a:rPr lang="zh-CN" altLang="en-US" sz="2000" dirty="0">
                <a:latin typeface="微软雅黑" panose="020B0503020204020204" pitchFamily="34" charset="-122"/>
                <a:ea typeface="微软雅黑" panose="020B0503020204020204" pitchFamily="34" charset="-122"/>
              </a:rPr>
              <a:t>计算性能：</a:t>
            </a:r>
            <a:r>
              <a:rPr lang="en-US" altLang="zh-CN" sz="2000" dirty="0">
                <a:latin typeface="微软雅黑" panose="020B0503020204020204" pitchFamily="34" charset="-122"/>
                <a:ea typeface="微软雅黑" panose="020B0503020204020204" pitchFamily="34" charset="-122"/>
              </a:rPr>
              <a:t>XeonE5-2680v3 vs V100 vs ASIC</a:t>
            </a:r>
          </a:p>
        </p:txBody>
      </p:sp>
      <p:pic>
        <p:nvPicPr>
          <p:cNvPr id="8" name="图片 7">
            <a:extLst>
              <a:ext uri="{FF2B5EF4-FFF2-40B4-BE49-F238E27FC236}">
                <a16:creationId xmlns:a16="http://schemas.microsoft.com/office/drawing/2014/main" id="{7143B02F-60C7-4203-89B1-39011F11FF89}"/>
              </a:ext>
            </a:extLst>
          </p:cNvPr>
          <p:cNvPicPr>
            <a:picLocks noChangeAspect="1"/>
          </p:cNvPicPr>
          <p:nvPr/>
        </p:nvPicPr>
        <p:blipFill>
          <a:blip r:embed="rId5"/>
          <a:stretch>
            <a:fillRect/>
          </a:stretch>
        </p:blipFill>
        <p:spPr>
          <a:xfrm>
            <a:off x="7054215" y="1827664"/>
            <a:ext cx="4964239" cy="2926134"/>
          </a:xfrm>
          <a:prstGeom prst="rect">
            <a:avLst/>
          </a:prstGeom>
        </p:spPr>
      </p:pic>
    </p:spTree>
    <p:extLst>
      <p:ext uri="{BB962C8B-B14F-4D97-AF65-F5344CB8AC3E}">
        <p14:creationId xmlns:p14="http://schemas.microsoft.com/office/powerpoint/2010/main" val="4116856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ppt_x"/>
                                          </p:val>
                                        </p:tav>
                                        <p:tav tm="100000">
                                          <p:val>
                                            <p:strVal val="#ppt_x"/>
                                          </p:val>
                                        </p:tav>
                                      </p:tavLst>
                                    </p:anim>
                                    <p:anim calcmode="lin" valueType="num">
                                      <p:cBhvr additive="base">
                                        <p:cTn id="20"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6" presetClass="entr" presetSubtype="21"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barn(inVertical)">
                                      <p:cBhvr>
                                        <p:cTn id="2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 name="object 2">
            <a:extLst>
              <a:ext uri="{FF2B5EF4-FFF2-40B4-BE49-F238E27FC236}">
                <a16:creationId xmlns:a16="http://schemas.microsoft.com/office/drawing/2014/main" id="{DA3D3201-782B-49B5-87ED-679053B4483C}"/>
              </a:ext>
            </a:extLst>
          </p:cNvPr>
          <p:cNvSpPr txBox="1">
            <a:spLocks noGrp="1"/>
          </p:cNvSpPr>
          <p:nvPr>
            <p:ph type="title"/>
          </p:nvPr>
        </p:nvSpPr>
        <p:spPr>
          <a:xfrm>
            <a:off x="377048" y="363293"/>
            <a:ext cx="11110443" cy="505405"/>
          </a:xfrm>
        </p:spPr>
        <p:txBody>
          <a:bodyPr>
            <a:noAutofit/>
          </a:bodyPr>
          <a:lstStyle/>
          <a:p>
            <a:pPr algn="ctr" defTabSz="1095167"/>
            <a:r>
              <a:rPr lang="en-US" sz="2800" b="1" dirty="0">
                <a:ln w="11430"/>
                <a:solidFill>
                  <a:srgbClr val="FFFF00"/>
                </a:solidFill>
                <a:effectLst>
                  <a:outerShdw blurRad="50800" dist="39000" dir="5460000" algn="tl">
                    <a:srgbClr val="000000">
                      <a:alpha val="38000"/>
                    </a:srgbClr>
                  </a:outerShdw>
                </a:effectLst>
                <a:latin typeface="Arial Rounded MT Bold" pitchFamily="34" charset="0"/>
                <a:cs typeface="Arial" charset="0"/>
              </a:rPr>
              <a:t>6. </a:t>
            </a:r>
            <a:r>
              <a:rPr lang="zh-CN" altLang="en-US" sz="2800" b="1" dirty="0">
                <a:ln w="11430"/>
                <a:solidFill>
                  <a:srgbClr val="FFFF00"/>
                </a:solidFill>
                <a:effectLst>
                  <a:outerShdw blurRad="50800" dist="39000" dir="5460000" algn="tl">
                    <a:srgbClr val="000000">
                      <a:alpha val="38000"/>
                    </a:srgbClr>
                  </a:outerShdw>
                </a:effectLst>
                <a:latin typeface="Arial Rounded MT Bold" pitchFamily="34" charset="0"/>
                <a:cs typeface="Arial" charset="0"/>
              </a:rPr>
              <a:t>典型论文介绍：</a:t>
            </a:r>
            <a:r>
              <a:rPr lang="en-US" altLang="zh-CN" sz="2800" b="1" dirty="0">
                <a:ln w="11430"/>
                <a:solidFill>
                  <a:srgbClr val="FFFF00"/>
                </a:solidFill>
                <a:effectLst>
                  <a:outerShdw blurRad="50800" dist="39000" dir="5460000" algn="tl">
                    <a:srgbClr val="000000">
                      <a:alpha val="38000"/>
                    </a:srgbClr>
                  </a:outerShdw>
                </a:effectLst>
                <a:latin typeface="Arial Rounded MT Bold" pitchFamily="34" charset="0"/>
                <a:cs typeface="Arial" charset="0"/>
              </a:rPr>
              <a:t>AWB-GCN</a:t>
            </a:r>
            <a:endParaRPr lang="en-US" sz="2800" b="1" dirty="0">
              <a:ln w="11430"/>
              <a:solidFill>
                <a:srgbClr val="FFFF00"/>
              </a:solidFill>
              <a:effectLst>
                <a:outerShdw blurRad="50800" dist="39000" dir="5460000" algn="tl">
                  <a:srgbClr val="000000">
                    <a:alpha val="38000"/>
                  </a:srgbClr>
                </a:outerShdw>
              </a:effectLst>
              <a:latin typeface="Arial Rounded MT Bold" pitchFamily="34" charset="0"/>
              <a:cs typeface="Arial" charset="0"/>
            </a:endParaRPr>
          </a:p>
        </p:txBody>
      </p:sp>
      <p:sp>
        <p:nvSpPr>
          <p:cNvPr id="14" name="矩形 13">
            <a:extLst>
              <a:ext uri="{FF2B5EF4-FFF2-40B4-BE49-F238E27FC236}">
                <a16:creationId xmlns:a16="http://schemas.microsoft.com/office/drawing/2014/main" id="{C46C3BD4-468F-4BC4-9BFD-95DD405D8924}"/>
              </a:ext>
            </a:extLst>
          </p:cNvPr>
          <p:cNvSpPr/>
          <p:nvPr/>
        </p:nvSpPr>
        <p:spPr>
          <a:xfrm>
            <a:off x="-169029" y="1204298"/>
            <a:ext cx="10907852" cy="499624"/>
          </a:xfrm>
          <a:prstGeom prst="rect">
            <a:avLst/>
          </a:prstGeom>
        </p:spPr>
        <p:txBody>
          <a:bodyPr wrap="square">
            <a:spAutoFit/>
          </a:bodyPr>
          <a:lstStyle/>
          <a:p>
            <a:pPr lvl="1">
              <a:lnSpc>
                <a:spcPct val="150000"/>
              </a:lnSpc>
            </a:pPr>
            <a:r>
              <a:rPr lang="zh-CN" altLang="en-US" sz="2000" dirty="0">
                <a:latin typeface="微软雅黑" panose="020B0503020204020204" pitchFamily="34" charset="-122"/>
                <a:ea typeface="微软雅黑" panose="020B0503020204020204" pitchFamily="34" charset="-122"/>
              </a:rPr>
              <a:t>图数据稀疏性极不均衡（幂律分布）</a:t>
            </a:r>
            <a:endParaRPr lang="en-US" altLang="zh-CN" sz="2000" dirty="0">
              <a:latin typeface="微软雅黑" panose="020B0503020204020204" pitchFamily="34" charset="-122"/>
              <a:ea typeface="微软雅黑" panose="020B0503020204020204" pitchFamily="34" charset="-122"/>
            </a:endParaRPr>
          </a:p>
        </p:txBody>
      </p:sp>
      <p:pic>
        <p:nvPicPr>
          <p:cNvPr id="4" name="图片 3">
            <a:extLst>
              <a:ext uri="{FF2B5EF4-FFF2-40B4-BE49-F238E27FC236}">
                <a16:creationId xmlns:a16="http://schemas.microsoft.com/office/drawing/2014/main" id="{45DADE41-1ABE-4652-BA42-3DB739E639AC}"/>
              </a:ext>
            </a:extLst>
          </p:cNvPr>
          <p:cNvPicPr>
            <a:picLocks noChangeAspect="1"/>
          </p:cNvPicPr>
          <p:nvPr/>
        </p:nvPicPr>
        <p:blipFill>
          <a:blip r:embed="rId3"/>
          <a:stretch>
            <a:fillRect/>
          </a:stretch>
        </p:blipFill>
        <p:spPr>
          <a:xfrm>
            <a:off x="4595812" y="1352550"/>
            <a:ext cx="3000375" cy="2076450"/>
          </a:xfrm>
          <a:prstGeom prst="rect">
            <a:avLst/>
          </a:prstGeom>
        </p:spPr>
      </p:pic>
      <p:pic>
        <p:nvPicPr>
          <p:cNvPr id="8" name="图片 7">
            <a:extLst>
              <a:ext uri="{FF2B5EF4-FFF2-40B4-BE49-F238E27FC236}">
                <a16:creationId xmlns:a16="http://schemas.microsoft.com/office/drawing/2014/main" id="{B2730C0F-77F9-4574-BB37-222C18AF00A6}"/>
              </a:ext>
            </a:extLst>
          </p:cNvPr>
          <p:cNvPicPr>
            <a:picLocks noChangeAspect="1"/>
          </p:cNvPicPr>
          <p:nvPr/>
        </p:nvPicPr>
        <p:blipFill>
          <a:blip r:embed="rId4"/>
          <a:stretch>
            <a:fillRect/>
          </a:stretch>
        </p:blipFill>
        <p:spPr>
          <a:xfrm>
            <a:off x="7730490" y="1352550"/>
            <a:ext cx="3498991" cy="3187065"/>
          </a:xfrm>
          <a:prstGeom prst="rect">
            <a:avLst/>
          </a:prstGeom>
        </p:spPr>
      </p:pic>
      <p:pic>
        <p:nvPicPr>
          <p:cNvPr id="10" name="图片 9">
            <a:extLst>
              <a:ext uri="{FF2B5EF4-FFF2-40B4-BE49-F238E27FC236}">
                <a16:creationId xmlns:a16="http://schemas.microsoft.com/office/drawing/2014/main" id="{29875104-4A1B-45A8-A908-5AEDA3C9BF9A}"/>
              </a:ext>
            </a:extLst>
          </p:cNvPr>
          <p:cNvPicPr>
            <a:picLocks noChangeAspect="1"/>
          </p:cNvPicPr>
          <p:nvPr/>
        </p:nvPicPr>
        <p:blipFill>
          <a:blip r:embed="rId5"/>
          <a:stretch>
            <a:fillRect/>
          </a:stretch>
        </p:blipFill>
        <p:spPr>
          <a:xfrm>
            <a:off x="634213" y="4350826"/>
            <a:ext cx="10555264" cy="2309248"/>
          </a:xfrm>
          <a:prstGeom prst="rect">
            <a:avLst/>
          </a:prstGeom>
        </p:spPr>
      </p:pic>
      <p:sp>
        <p:nvSpPr>
          <p:cNvPr id="13" name="矩形 12">
            <a:extLst>
              <a:ext uri="{FF2B5EF4-FFF2-40B4-BE49-F238E27FC236}">
                <a16:creationId xmlns:a16="http://schemas.microsoft.com/office/drawing/2014/main" id="{9B2CE811-BA46-4F62-9F7B-95E84BC5889E}"/>
              </a:ext>
            </a:extLst>
          </p:cNvPr>
          <p:cNvSpPr/>
          <p:nvPr/>
        </p:nvSpPr>
        <p:spPr>
          <a:xfrm>
            <a:off x="-169029" y="1855984"/>
            <a:ext cx="10907852" cy="1422954"/>
          </a:xfrm>
          <a:prstGeom prst="rect">
            <a:avLst/>
          </a:prstGeom>
        </p:spPr>
        <p:txBody>
          <a:bodyPr wrap="square">
            <a:spAutoFit/>
          </a:bodyPr>
          <a:lstStyle/>
          <a:p>
            <a:pPr lvl="1">
              <a:lnSpc>
                <a:spcPct val="150000"/>
              </a:lnSpc>
            </a:pPr>
            <a:r>
              <a:rPr lang="zh-CN" altLang="en-US" sz="2000" dirty="0">
                <a:latin typeface="微软雅黑" panose="020B0503020204020204" pitchFamily="34" charset="-122"/>
                <a:ea typeface="微软雅黑" panose="020B0503020204020204" pitchFamily="34" charset="-122"/>
              </a:rPr>
              <a:t>带来的影响：</a:t>
            </a:r>
            <a:endParaRPr lang="en-US" altLang="zh-CN" sz="2000" dirty="0">
              <a:latin typeface="微软雅黑" panose="020B0503020204020204" pitchFamily="34" charset="-122"/>
              <a:ea typeface="微软雅黑" panose="020B0503020204020204" pitchFamily="34" charset="-122"/>
            </a:endParaRPr>
          </a:p>
          <a:p>
            <a:pPr marL="914400" lvl="1" indent="-457200">
              <a:lnSpc>
                <a:spcPct val="150000"/>
              </a:lnSpc>
              <a:buAutoNum type="arabicPeriod"/>
            </a:pPr>
            <a:r>
              <a:rPr lang="zh-CN" altLang="en-US" sz="2000" dirty="0">
                <a:latin typeface="微软雅黑" panose="020B0503020204020204" pitchFamily="34" charset="-122"/>
                <a:ea typeface="微软雅黑" panose="020B0503020204020204" pitchFamily="34" charset="-122"/>
              </a:rPr>
              <a:t>计算资源效率低；</a:t>
            </a:r>
            <a:endParaRPr lang="en-US" altLang="zh-CN" sz="2000" dirty="0">
              <a:latin typeface="微软雅黑" panose="020B0503020204020204" pitchFamily="34" charset="-122"/>
              <a:ea typeface="微软雅黑" panose="020B0503020204020204" pitchFamily="34" charset="-122"/>
            </a:endParaRPr>
          </a:p>
          <a:p>
            <a:pPr marL="914400" lvl="1" indent="-457200">
              <a:lnSpc>
                <a:spcPct val="150000"/>
              </a:lnSpc>
              <a:buAutoNum type="arabicPeriod"/>
            </a:pPr>
            <a:r>
              <a:rPr lang="zh-CN" altLang="en-US" sz="2000" dirty="0">
                <a:latin typeface="微软雅黑" panose="020B0503020204020204" pitchFamily="34" charset="-122"/>
                <a:ea typeface="微软雅黑" panose="020B0503020204020204" pitchFamily="34" charset="-122"/>
              </a:rPr>
              <a:t>短板效应；</a:t>
            </a:r>
            <a:endParaRPr lang="en-US" altLang="zh-CN" sz="20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775354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1000"/>
                                        <p:tgtEl>
                                          <p:spTgt spid="8"/>
                                        </p:tgtEl>
                                      </p:cBhvr>
                                    </p:animEffect>
                                    <p:anim calcmode="lin" valueType="num">
                                      <p:cBhvr>
                                        <p:cTn id="14" dur="1000" fill="hold"/>
                                        <p:tgtEl>
                                          <p:spTgt spid="8"/>
                                        </p:tgtEl>
                                        <p:attrNameLst>
                                          <p:attrName>ppt_x</p:attrName>
                                        </p:attrNameLst>
                                      </p:cBhvr>
                                      <p:tavLst>
                                        <p:tav tm="0">
                                          <p:val>
                                            <p:strVal val="#ppt_x"/>
                                          </p:val>
                                        </p:tav>
                                        <p:tav tm="100000">
                                          <p:val>
                                            <p:strVal val="#ppt_x"/>
                                          </p:val>
                                        </p:tav>
                                      </p:tavLst>
                                    </p:anim>
                                    <p:anim calcmode="lin" valueType="num">
                                      <p:cBhvr>
                                        <p:cTn id="15"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1000"/>
                                        <p:tgtEl>
                                          <p:spTgt spid="10"/>
                                        </p:tgtEl>
                                      </p:cBhvr>
                                    </p:animEffect>
                                    <p:anim calcmode="lin" valueType="num">
                                      <p:cBhvr>
                                        <p:cTn id="21" dur="1000" fill="hold"/>
                                        <p:tgtEl>
                                          <p:spTgt spid="10"/>
                                        </p:tgtEl>
                                        <p:attrNameLst>
                                          <p:attrName>ppt_x</p:attrName>
                                        </p:attrNameLst>
                                      </p:cBhvr>
                                      <p:tavLst>
                                        <p:tav tm="0">
                                          <p:val>
                                            <p:strVal val="#ppt_x"/>
                                          </p:val>
                                        </p:tav>
                                        <p:tav tm="100000">
                                          <p:val>
                                            <p:strVal val="#ppt_x"/>
                                          </p:val>
                                        </p:tav>
                                      </p:tavLst>
                                    </p:anim>
                                    <p:anim calcmode="lin" valueType="num">
                                      <p:cBhvr>
                                        <p:cTn id="22"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barn(inVertical)">
                                      <p:cBhvr>
                                        <p:cTn id="2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 name="object 2">
            <a:extLst>
              <a:ext uri="{FF2B5EF4-FFF2-40B4-BE49-F238E27FC236}">
                <a16:creationId xmlns:a16="http://schemas.microsoft.com/office/drawing/2014/main" id="{DA3D3201-782B-49B5-87ED-679053B4483C}"/>
              </a:ext>
            </a:extLst>
          </p:cNvPr>
          <p:cNvSpPr txBox="1">
            <a:spLocks noGrp="1"/>
          </p:cNvSpPr>
          <p:nvPr>
            <p:ph type="title"/>
          </p:nvPr>
        </p:nvSpPr>
        <p:spPr>
          <a:xfrm>
            <a:off x="377048" y="363293"/>
            <a:ext cx="11110443" cy="505405"/>
          </a:xfrm>
        </p:spPr>
        <p:txBody>
          <a:bodyPr>
            <a:noAutofit/>
          </a:bodyPr>
          <a:lstStyle/>
          <a:p>
            <a:pPr algn="ctr" defTabSz="1095167"/>
            <a:r>
              <a:rPr lang="en-US" sz="2800" b="1" dirty="0">
                <a:ln w="11430"/>
                <a:solidFill>
                  <a:srgbClr val="FFFF00"/>
                </a:solidFill>
                <a:effectLst>
                  <a:outerShdw blurRad="50800" dist="39000" dir="5460000" algn="tl">
                    <a:srgbClr val="000000">
                      <a:alpha val="38000"/>
                    </a:srgbClr>
                  </a:outerShdw>
                </a:effectLst>
                <a:latin typeface="Arial Rounded MT Bold" pitchFamily="34" charset="0"/>
                <a:cs typeface="Arial" charset="0"/>
              </a:rPr>
              <a:t>6. </a:t>
            </a:r>
            <a:r>
              <a:rPr lang="zh-CN" altLang="en-US" sz="2800" b="1" dirty="0">
                <a:ln w="11430"/>
                <a:solidFill>
                  <a:srgbClr val="FFFF00"/>
                </a:solidFill>
                <a:effectLst>
                  <a:outerShdw blurRad="50800" dist="39000" dir="5460000" algn="tl">
                    <a:srgbClr val="000000">
                      <a:alpha val="38000"/>
                    </a:srgbClr>
                  </a:outerShdw>
                </a:effectLst>
                <a:latin typeface="Arial Rounded MT Bold" pitchFamily="34" charset="0"/>
                <a:cs typeface="Arial" charset="0"/>
              </a:rPr>
              <a:t>典型论文介绍：</a:t>
            </a:r>
            <a:r>
              <a:rPr lang="en-US" altLang="zh-CN" sz="2800" b="1" dirty="0">
                <a:ln w="11430"/>
                <a:solidFill>
                  <a:srgbClr val="FFFF00"/>
                </a:solidFill>
                <a:effectLst>
                  <a:outerShdw blurRad="50800" dist="39000" dir="5460000" algn="tl">
                    <a:srgbClr val="000000">
                      <a:alpha val="38000"/>
                    </a:srgbClr>
                  </a:outerShdw>
                </a:effectLst>
                <a:latin typeface="Arial Rounded MT Bold" pitchFamily="34" charset="0"/>
                <a:cs typeface="Arial" charset="0"/>
              </a:rPr>
              <a:t>AWB-GCN</a:t>
            </a:r>
            <a:endParaRPr lang="en-US" sz="2800" b="1" dirty="0">
              <a:ln w="11430"/>
              <a:solidFill>
                <a:srgbClr val="FFFF00"/>
              </a:solidFill>
              <a:effectLst>
                <a:outerShdw blurRad="50800" dist="39000" dir="5460000" algn="tl">
                  <a:srgbClr val="000000">
                    <a:alpha val="38000"/>
                  </a:srgbClr>
                </a:outerShdw>
              </a:effectLst>
              <a:latin typeface="Arial Rounded MT Bold" pitchFamily="34" charset="0"/>
              <a:cs typeface="Arial" charset="0"/>
            </a:endParaRPr>
          </a:p>
        </p:txBody>
      </p:sp>
      <p:sp>
        <p:nvSpPr>
          <p:cNvPr id="14" name="矩形 13">
            <a:extLst>
              <a:ext uri="{FF2B5EF4-FFF2-40B4-BE49-F238E27FC236}">
                <a16:creationId xmlns:a16="http://schemas.microsoft.com/office/drawing/2014/main" id="{C46C3BD4-468F-4BC4-9BFD-95DD405D8924}"/>
              </a:ext>
            </a:extLst>
          </p:cNvPr>
          <p:cNvSpPr/>
          <p:nvPr/>
        </p:nvSpPr>
        <p:spPr>
          <a:xfrm>
            <a:off x="-169029" y="1204298"/>
            <a:ext cx="10907852" cy="961289"/>
          </a:xfrm>
          <a:prstGeom prst="rect">
            <a:avLst/>
          </a:prstGeom>
        </p:spPr>
        <p:txBody>
          <a:bodyPr wrap="square">
            <a:spAutoFit/>
          </a:bodyPr>
          <a:lstStyle/>
          <a:p>
            <a:pPr lvl="1">
              <a:lnSpc>
                <a:spcPct val="150000"/>
              </a:lnSpc>
            </a:pPr>
            <a:r>
              <a:rPr lang="zh-CN" altLang="en-US" sz="2000" dirty="0">
                <a:latin typeface="微软雅黑" panose="020B0503020204020204" pitchFamily="34" charset="-122"/>
                <a:ea typeface="微软雅黑" panose="020B0503020204020204" pitchFamily="34" charset="-122"/>
              </a:rPr>
              <a:t>通过离线预处理改善数据分布：</a:t>
            </a:r>
            <a:endParaRPr lang="en-US" altLang="zh-CN" sz="2000" dirty="0">
              <a:latin typeface="微软雅黑" panose="020B0503020204020204" pitchFamily="34" charset="-122"/>
              <a:ea typeface="微软雅黑" panose="020B0503020204020204" pitchFamily="34" charset="-122"/>
            </a:endParaRPr>
          </a:p>
          <a:p>
            <a:pPr lvl="1">
              <a:lnSpc>
                <a:spcPct val="150000"/>
              </a:lnSpc>
            </a:pPr>
            <a:r>
              <a:rPr lang="en-US" altLang="zh-CN" sz="2000" dirty="0">
                <a:latin typeface="微软雅黑" panose="020B0503020204020204" pitchFamily="34" charset="-122"/>
                <a:ea typeface="微软雅黑" panose="020B0503020204020204" pitchFamily="34" charset="-122"/>
              </a:rPr>
              <a:t>Distribution smoothing + Evil row remapping</a:t>
            </a:r>
          </a:p>
        </p:txBody>
      </p:sp>
      <p:pic>
        <p:nvPicPr>
          <p:cNvPr id="3" name="图片 2">
            <a:extLst>
              <a:ext uri="{FF2B5EF4-FFF2-40B4-BE49-F238E27FC236}">
                <a16:creationId xmlns:a16="http://schemas.microsoft.com/office/drawing/2014/main" id="{92FD9905-933F-4521-92B6-87065D50E323}"/>
              </a:ext>
            </a:extLst>
          </p:cNvPr>
          <p:cNvPicPr>
            <a:picLocks noChangeAspect="1"/>
          </p:cNvPicPr>
          <p:nvPr/>
        </p:nvPicPr>
        <p:blipFill>
          <a:blip r:embed="rId3"/>
          <a:stretch>
            <a:fillRect/>
          </a:stretch>
        </p:blipFill>
        <p:spPr>
          <a:xfrm>
            <a:off x="6633210" y="1291590"/>
            <a:ext cx="5019675" cy="5029200"/>
          </a:xfrm>
          <a:prstGeom prst="rect">
            <a:avLst/>
          </a:prstGeom>
        </p:spPr>
      </p:pic>
      <p:sp>
        <p:nvSpPr>
          <p:cNvPr id="12" name="矩形 11">
            <a:extLst>
              <a:ext uri="{FF2B5EF4-FFF2-40B4-BE49-F238E27FC236}">
                <a16:creationId xmlns:a16="http://schemas.microsoft.com/office/drawing/2014/main" id="{15D72719-C81D-45C2-9C17-DFCB1B3126E6}"/>
              </a:ext>
            </a:extLst>
          </p:cNvPr>
          <p:cNvSpPr/>
          <p:nvPr/>
        </p:nvSpPr>
        <p:spPr>
          <a:xfrm>
            <a:off x="-169029" y="2379285"/>
            <a:ext cx="10907852" cy="499624"/>
          </a:xfrm>
          <a:prstGeom prst="rect">
            <a:avLst/>
          </a:prstGeom>
        </p:spPr>
        <p:txBody>
          <a:bodyPr wrap="square">
            <a:spAutoFit/>
          </a:bodyPr>
          <a:lstStyle/>
          <a:p>
            <a:pPr lvl="1">
              <a:lnSpc>
                <a:spcPct val="150000"/>
              </a:lnSpc>
            </a:pPr>
            <a:r>
              <a:rPr lang="zh-CN" altLang="en-US" sz="2000" dirty="0">
                <a:latin typeface="微软雅黑" panose="020B0503020204020204" pitchFamily="34" charset="-122"/>
                <a:ea typeface="微软雅黑" panose="020B0503020204020204" pitchFamily="34" charset="-122"/>
              </a:rPr>
              <a:t>硬件在线负载调度</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数据转发：</a:t>
            </a:r>
            <a:endParaRPr lang="en-US" altLang="zh-CN" sz="2000" dirty="0">
              <a:latin typeface="微软雅黑" panose="020B0503020204020204" pitchFamily="34" charset="-122"/>
              <a:ea typeface="微软雅黑" panose="020B0503020204020204" pitchFamily="34" charset="-122"/>
            </a:endParaRPr>
          </a:p>
        </p:txBody>
      </p:sp>
      <p:pic>
        <p:nvPicPr>
          <p:cNvPr id="9" name="图片 8">
            <a:extLst>
              <a:ext uri="{FF2B5EF4-FFF2-40B4-BE49-F238E27FC236}">
                <a16:creationId xmlns:a16="http://schemas.microsoft.com/office/drawing/2014/main" id="{27B7B595-12E2-4855-B880-9F7E845AF49B}"/>
              </a:ext>
            </a:extLst>
          </p:cNvPr>
          <p:cNvPicPr>
            <a:picLocks noChangeAspect="1"/>
          </p:cNvPicPr>
          <p:nvPr/>
        </p:nvPicPr>
        <p:blipFill>
          <a:blip r:embed="rId4"/>
          <a:stretch>
            <a:fillRect/>
          </a:stretch>
        </p:blipFill>
        <p:spPr>
          <a:xfrm>
            <a:off x="297038" y="3036253"/>
            <a:ext cx="2103262" cy="2650353"/>
          </a:xfrm>
          <a:prstGeom prst="rect">
            <a:avLst/>
          </a:prstGeom>
        </p:spPr>
      </p:pic>
      <p:pic>
        <p:nvPicPr>
          <p:cNvPr id="15" name="图片 14">
            <a:extLst>
              <a:ext uri="{FF2B5EF4-FFF2-40B4-BE49-F238E27FC236}">
                <a16:creationId xmlns:a16="http://schemas.microsoft.com/office/drawing/2014/main" id="{F95A8D9A-CB41-4104-8CBD-4FA855F04D42}"/>
              </a:ext>
            </a:extLst>
          </p:cNvPr>
          <p:cNvPicPr>
            <a:picLocks noChangeAspect="1"/>
          </p:cNvPicPr>
          <p:nvPr/>
        </p:nvPicPr>
        <p:blipFill>
          <a:blip r:embed="rId5"/>
          <a:stretch>
            <a:fillRect/>
          </a:stretch>
        </p:blipFill>
        <p:spPr>
          <a:xfrm>
            <a:off x="2610802" y="3228974"/>
            <a:ext cx="3452386" cy="2457631"/>
          </a:xfrm>
          <a:prstGeom prst="rect">
            <a:avLst/>
          </a:prstGeom>
        </p:spPr>
      </p:pic>
      <p:sp>
        <p:nvSpPr>
          <p:cNvPr id="19" name="矩形 18">
            <a:extLst>
              <a:ext uri="{FF2B5EF4-FFF2-40B4-BE49-F238E27FC236}">
                <a16:creationId xmlns:a16="http://schemas.microsoft.com/office/drawing/2014/main" id="{C271FD84-8E8E-47C2-81C0-ED67AF40E50B}"/>
              </a:ext>
            </a:extLst>
          </p:cNvPr>
          <p:cNvSpPr/>
          <p:nvPr/>
        </p:nvSpPr>
        <p:spPr>
          <a:xfrm>
            <a:off x="-169029" y="5841967"/>
            <a:ext cx="10907852" cy="499624"/>
          </a:xfrm>
          <a:prstGeom prst="rect">
            <a:avLst/>
          </a:prstGeom>
        </p:spPr>
        <p:txBody>
          <a:bodyPr wrap="square">
            <a:spAutoFit/>
          </a:bodyPr>
          <a:lstStyle/>
          <a:p>
            <a:pPr lvl="1">
              <a:lnSpc>
                <a:spcPct val="150000"/>
              </a:lnSpc>
            </a:pPr>
            <a:r>
              <a:rPr lang="en-US" altLang="zh-CN" sz="2000" dirty="0">
                <a:latin typeface="微软雅黑" panose="020B0503020204020204" pitchFamily="34" charset="-122"/>
                <a:ea typeface="微软雅黑" panose="020B0503020204020204" pitchFamily="34" charset="-122"/>
              </a:rPr>
              <a:t>1-hop/2-hop</a:t>
            </a:r>
          </a:p>
        </p:txBody>
      </p:sp>
    </p:spTree>
    <p:extLst>
      <p:ext uri="{BB962C8B-B14F-4D97-AF65-F5344CB8AC3E}">
        <p14:creationId xmlns:p14="http://schemas.microsoft.com/office/powerpoint/2010/main" val="1215794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barn(inVertical)">
                                      <p:cBhvr>
                                        <p:cTn id="13" dur="500"/>
                                        <p:tgtEl>
                                          <p:spTgt spid="12"/>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wipe(down)">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anim calcmode="lin" valueType="num">
                                      <p:cBhvr additive="base">
                                        <p:cTn id="23" dur="500" fill="hold"/>
                                        <p:tgtEl>
                                          <p:spTgt spid="15"/>
                                        </p:tgtEl>
                                        <p:attrNameLst>
                                          <p:attrName>ppt_x</p:attrName>
                                        </p:attrNameLst>
                                      </p:cBhvr>
                                      <p:tavLst>
                                        <p:tav tm="0">
                                          <p:val>
                                            <p:strVal val="#ppt_x"/>
                                          </p:val>
                                        </p:tav>
                                        <p:tav tm="100000">
                                          <p:val>
                                            <p:strVal val="#ppt_x"/>
                                          </p:val>
                                        </p:tav>
                                      </p:tavLst>
                                    </p:anim>
                                    <p:anim calcmode="lin" valueType="num">
                                      <p:cBhvr additive="base">
                                        <p:cTn id="24"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6" presetClass="entr" presetSubtype="16" fill="hold" grpId="0" nodeType="clickEffect">
                                  <p:stCondLst>
                                    <p:cond delay="0"/>
                                  </p:stCondLst>
                                  <p:childTnLst>
                                    <p:set>
                                      <p:cBhvr>
                                        <p:cTn id="28" dur="1" fill="hold">
                                          <p:stCondLst>
                                            <p:cond delay="0"/>
                                          </p:stCondLst>
                                        </p:cTn>
                                        <p:tgtEl>
                                          <p:spTgt spid="19"/>
                                        </p:tgtEl>
                                        <p:attrNameLst>
                                          <p:attrName>style.visibility</p:attrName>
                                        </p:attrNameLst>
                                      </p:cBhvr>
                                      <p:to>
                                        <p:strVal val="visible"/>
                                      </p:to>
                                    </p:set>
                                    <p:animEffect transition="in" filter="circle(in)">
                                      <p:cBhvr>
                                        <p:cTn id="29" dur="20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9"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 name="object 2">
            <a:extLst>
              <a:ext uri="{FF2B5EF4-FFF2-40B4-BE49-F238E27FC236}">
                <a16:creationId xmlns:a16="http://schemas.microsoft.com/office/drawing/2014/main" id="{DA3D3201-782B-49B5-87ED-679053B4483C}"/>
              </a:ext>
            </a:extLst>
          </p:cNvPr>
          <p:cNvSpPr txBox="1">
            <a:spLocks noGrp="1"/>
          </p:cNvSpPr>
          <p:nvPr>
            <p:ph type="title"/>
          </p:nvPr>
        </p:nvSpPr>
        <p:spPr>
          <a:xfrm>
            <a:off x="377048" y="363293"/>
            <a:ext cx="11110443" cy="505405"/>
          </a:xfrm>
        </p:spPr>
        <p:txBody>
          <a:bodyPr>
            <a:noAutofit/>
          </a:bodyPr>
          <a:lstStyle/>
          <a:p>
            <a:pPr algn="ctr" defTabSz="1095167"/>
            <a:r>
              <a:rPr lang="en-US" sz="2800" b="1" dirty="0">
                <a:ln w="11430"/>
                <a:solidFill>
                  <a:srgbClr val="FFFF00"/>
                </a:solidFill>
                <a:effectLst>
                  <a:outerShdw blurRad="50800" dist="39000" dir="5460000" algn="tl">
                    <a:srgbClr val="000000">
                      <a:alpha val="38000"/>
                    </a:srgbClr>
                  </a:outerShdw>
                </a:effectLst>
                <a:latin typeface="Arial Rounded MT Bold" pitchFamily="34" charset="0"/>
                <a:cs typeface="Arial" charset="0"/>
              </a:rPr>
              <a:t>6. </a:t>
            </a:r>
            <a:r>
              <a:rPr lang="zh-CN" altLang="en-US" sz="2800" b="1" dirty="0">
                <a:ln w="11430"/>
                <a:solidFill>
                  <a:srgbClr val="FFFF00"/>
                </a:solidFill>
                <a:effectLst>
                  <a:outerShdw blurRad="50800" dist="39000" dir="5460000" algn="tl">
                    <a:srgbClr val="000000">
                      <a:alpha val="38000"/>
                    </a:srgbClr>
                  </a:outerShdw>
                </a:effectLst>
                <a:latin typeface="Arial Rounded MT Bold" pitchFamily="34" charset="0"/>
                <a:cs typeface="Arial" charset="0"/>
              </a:rPr>
              <a:t>典型论文介绍：</a:t>
            </a:r>
            <a:r>
              <a:rPr lang="en-US" altLang="zh-CN" sz="2800" b="1" dirty="0">
                <a:ln w="11430"/>
                <a:solidFill>
                  <a:srgbClr val="FFFF00"/>
                </a:solidFill>
                <a:effectLst>
                  <a:outerShdw blurRad="50800" dist="39000" dir="5460000" algn="tl">
                    <a:srgbClr val="000000">
                      <a:alpha val="38000"/>
                    </a:srgbClr>
                  </a:outerShdw>
                </a:effectLst>
                <a:latin typeface="Arial Rounded MT Bold" pitchFamily="34" charset="0"/>
                <a:cs typeface="Arial" charset="0"/>
              </a:rPr>
              <a:t>AWB-GCN</a:t>
            </a:r>
            <a:endParaRPr lang="en-US" sz="2800" b="1" dirty="0">
              <a:ln w="11430"/>
              <a:solidFill>
                <a:srgbClr val="FFFF00"/>
              </a:solidFill>
              <a:effectLst>
                <a:outerShdw blurRad="50800" dist="39000" dir="5460000" algn="tl">
                  <a:srgbClr val="000000">
                    <a:alpha val="38000"/>
                  </a:srgbClr>
                </a:outerShdw>
              </a:effectLst>
              <a:latin typeface="Arial Rounded MT Bold" pitchFamily="34" charset="0"/>
              <a:cs typeface="Arial" charset="0"/>
            </a:endParaRPr>
          </a:p>
        </p:txBody>
      </p:sp>
      <p:sp>
        <p:nvSpPr>
          <p:cNvPr id="14" name="矩形 13">
            <a:extLst>
              <a:ext uri="{FF2B5EF4-FFF2-40B4-BE49-F238E27FC236}">
                <a16:creationId xmlns:a16="http://schemas.microsoft.com/office/drawing/2014/main" id="{C46C3BD4-468F-4BC4-9BFD-95DD405D8924}"/>
              </a:ext>
            </a:extLst>
          </p:cNvPr>
          <p:cNvSpPr/>
          <p:nvPr/>
        </p:nvSpPr>
        <p:spPr>
          <a:xfrm>
            <a:off x="-169029" y="1204298"/>
            <a:ext cx="10907852" cy="499624"/>
          </a:xfrm>
          <a:prstGeom prst="rect">
            <a:avLst/>
          </a:prstGeom>
        </p:spPr>
        <p:txBody>
          <a:bodyPr wrap="square">
            <a:spAutoFit/>
          </a:bodyPr>
          <a:lstStyle/>
          <a:p>
            <a:pPr lvl="1">
              <a:lnSpc>
                <a:spcPct val="150000"/>
              </a:lnSpc>
            </a:pPr>
            <a:r>
              <a:rPr lang="zh-CN" altLang="en-US" sz="2000" dirty="0">
                <a:latin typeface="微软雅黑" panose="020B0503020204020204" pitchFamily="34" charset="-122"/>
                <a:ea typeface="微软雅黑" panose="020B0503020204020204" pitchFamily="34" charset="-122"/>
              </a:rPr>
              <a:t>离线数据预处理直接提高了硬件资源使用效率：</a:t>
            </a:r>
            <a:endParaRPr lang="en-US" altLang="zh-CN" sz="2000" dirty="0">
              <a:latin typeface="微软雅黑" panose="020B0503020204020204" pitchFamily="34" charset="-122"/>
              <a:ea typeface="微软雅黑" panose="020B0503020204020204" pitchFamily="34" charset="-122"/>
            </a:endParaRPr>
          </a:p>
        </p:txBody>
      </p:sp>
      <p:pic>
        <p:nvPicPr>
          <p:cNvPr id="4" name="图片 3">
            <a:extLst>
              <a:ext uri="{FF2B5EF4-FFF2-40B4-BE49-F238E27FC236}">
                <a16:creationId xmlns:a16="http://schemas.microsoft.com/office/drawing/2014/main" id="{4A7B7A88-5C07-475F-AF84-EFBA52598A39}"/>
              </a:ext>
            </a:extLst>
          </p:cNvPr>
          <p:cNvPicPr>
            <a:picLocks noChangeAspect="1"/>
          </p:cNvPicPr>
          <p:nvPr/>
        </p:nvPicPr>
        <p:blipFill>
          <a:blip r:embed="rId3"/>
          <a:stretch>
            <a:fillRect/>
          </a:stretch>
        </p:blipFill>
        <p:spPr>
          <a:xfrm>
            <a:off x="212407" y="1703922"/>
            <a:ext cx="10715625" cy="1971675"/>
          </a:xfrm>
          <a:prstGeom prst="rect">
            <a:avLst/>
          </a:prstGeom>
        </p:spPr>
      </p:pic>
      <p:sp>
        <p:nvSpPr>
          <p:cNvPr id="11" name="矩形 10">
            <a:extLst>
              <a:ext uri="{FF2B5EF4-FFF2-40B4-BE49-F238E27FC236}">
                <a16:creationId xmlns:a16="http://schemas.microsoft.com/office/drawing/2014/main" id="{EBFE62AD-6851-4474-BC30-50A7CF399DC9}"/>
              </a:ext>
            </a:extLst>
          </p:cNvPr>
          <p:cNvSpPr/>
          <p:nvPr/>
        </p:nvSpPr>
        <p:spPr>
          <a:xfrm>
            <a:off x="-169029" y="3592309"/>
            <a:ext cx="10907852" cy="499624"/>
          </a:xfrm>
          <a:prstGeom prst="rect">
            <a:avLst/>
          </a:prstGeom>
        </p:spPr>
        <p:txBody>
          <a:bodyPr wrap="square">
            <a:spAutoFit/>
          </a:bodyPr>
          <a:lstStyle/>
          <a:p>
            <a:pPr lvl="1">
              <a:lnSpc>
                <a:spcPct val="150000"/>
              </a:lnSpc>
            </a:pPr>
            <a:r>
              <a:rPr lang="zh-CN" altLang="en-US" sz="2000" dirty="0">
                <a:latin typeface="微软雅黑" panose="020B0503020204020204" pitchFamily="34" charset="-122"/>
                <a:ea typeface="微软雅黑" panose="020B0503020204020204" pitchFamily="34" charset="-122"/>
              </a:rPr>
              <a:t>硬件负载均衡带来了效率的提升和加速比的收益：</a:t>
            </a:r>
            <a:endParaRPr lang="en-US" altLang="zh-CN" sz="2000" dirty="0">
              <a:latin typeface="微软雅黑" panose="020B0503020204020204" pitchFamily="34" charset="-122"/>
              <a:ea typeface="微软雅黑" panose="020B0503020204020204" pitchFamily="34" charset="-122"/>
            </a:endParaRPr>
          </a:p>
        </p:txBody>
      </p:sp>
      <p:pic>
        <p:nvPicPr>
          <p:cNvPr id="6" name="图片 5">
            <a:extLst>
              <a:ext uri="{FF2B5EF4-FFF2-40B4-BE49-F238E27FC236}">
                <a16:creationId xmlns:a16="http://schemas.microsoft.com/office/drawing/2014/main" id="{F66A1C4C-DF81-4BA9-B0EC-3537A7E059C2}"/>
              </a:ext>
            </a:extLst>
          </p:cNvPr>
          <p:cNvPicPr>
            <a:picLocks noChangeAspect="1"/>
          </p:cNvPicPr>
          <p:nvPr/>
        </p:nvPicPr>
        <p:blipFill>
          <a:blip r:embed="rId4"/>
          <a:stretch>
            <a:fillRect/>
          </a:stretch>
        </p:blipFill>
        <p:spPr>
          <a:xfrm>
            <a:off x="212407" y="4046782"/>
            <a:ext cx="10477500" cy="2447925"/>
          </a:xfrm>
          <a:prstGeom prst="rect">
            <a:avLst/>
          </a:prstGeom>
        </p:spPr>
      </p:pic>
    </p:spTree>
    <p:extLst>
      <p:ext uri="{BB962C8B-B14F-4D97-AF65-F5344CB8AC3E}">
        <p14:creationId xmlns:p14="http://schemas.microsoft.com/office/powerpoint/2010/main" val="853941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grpId="0" nodeType="click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barn(inVertical)">
                                      <p:cBhvr>
                                        <p:cTn id="14" dur="500"/>
                                        <p:tgtEl>
                                          <p:spTgt spid="11"/>
                                        </p:tgtEl>
                                      </p:cBhvr>
                                    </p:animEffec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1000"/>
                                        <p:tgtEl>
                                          <p:spTgt spid="6"/>
                                        </p:tgtEl>
                                      </p:cBhvr>
                                    </p:animEffect>
                                    <p:anim calcmode="lin" valueType="num">
                                      <p:cBhvr>
                                        <p:cTn id="20" dur="1000" fill="hold"/>
                                        <p:tgtEl>
                                          <p:spTgt spid="6"/>
                                        </p:tgtEl>
                                        <p:attrNameLst>
                                          <p:attrName>ppt_x</p:attrName>
                                        </p:attrNameLst>
                                      </p:cBhvr>
                                      <p:tavLst>
                                        <p:tav tm="0">
                                          <p:val>
                                            <p:strVal val="#ppt_x"/>
                                          </p:val>
                                        </p:tav>
                                        <p:tav tm="100000">
                                          <p:val>
                                            <p:strVal val="#ppt_x"/>
                                          </p:val>
                                        </p:tav>
                                      </p:tavLst>
                                    </p:anim>
                                    <p:anim calcmode="lin" valueType="num">
                                      <p:cBhvr>
                                        <p:cTn id="21"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 name="object 2">
            <a:extLst>
              <a:ext uri="{FF2B5EF4-FFF2-40B4-BE49-F238E27FC236}">
                <a16:creationId xmlns:a16="http://schemas.microsoft.com/office/drawing/2014/main" id="{DA3D3201-782B-49B5-87ED-679053B4483C}"/>
              </a:ext>
            </a:extLst>
          </p:cNvPr>
          <p:cNvSpPr txBox="1">
            <a:spLocks noGrp="1"/>
          </p:cNvSpPr>
          <p:nvPr>
            <p:ph type="title"/>
          </p:nvPr>
        </p:nvSpPr>
        <p:spPr>
          <a:xfrm>
            <a:off x="377048" y="363293"/>
            <a:ext cx="11110443" cy="505405"/>
          </a:xfrm>
        </p:spPr>
        <p:txBody>
          <a:bodyPr>
            <a:noAutofit/>
          </a:bodyPr>
          <a:lstStyle/>
          <a:p>
            <a:pPr algn="ctr" defTabSz="1095167"/>
            <a:r>
              <a:rPr lang="en-US" sz="2800" b="1" dirty="0">
                <a:ln w="11430"/>
                <a:solidFill>
                  <a:srgbClr val="FFFF00"/>
                </a:solidFill>
                <a:effectLst>
                  <a:outerShdw blurRad="50800" dist="39000" dir="5460000" algn="tl">
                    <a:srgbClr val="000000">
                      <a:alpha val="38000"/>
                    </a:srgbClr>
                  </a:outerShdw>
                </a:effectLst>
                <a:latin typeface="Arial Rounded MT Bold" pitchFamily="34" charset="0"/>
                <a:cs typeface="Arial" charset="0"/>
              </a:rPr>
              <a:t>6. </a:t>
            </a:r>
            <a:r>
              <a:rPr lang="zh-CN" altLang="en-US" sz="2800" b="1" dirty="0">
                <a:ln w="11430"/>
                <a:solidFill>
                  <a:srgbClr val="FFFF00"/>
                </a:solidFill>
                <a:effectLst>
                  <a:outerShdw blurRad="50800" dist="39000" dir="5460000" algn="tl">
                    <a:srgbClr val="000000">
                      <a:alpha val="38000"/>
                    </a:srgbClr>
                  </a:outerShdw>
                </a:effectLst>
                <a:latin typeface="Arial Rounded MT Bold" pitchFamily="34" charset="0"/>
                <a:cs typeface="Arial" charset="0"/>
              </a:rPr>
              <a:t>典型论文介绍：</a:t>
            </a:r>
            <a:r>
              <a:rPr lang="en-US" altLang="zh-CN" sz="2800" b="1" dirty="0">
                <a:ln w="11430"/>
                <a:solidFill>
                  <a:srgbClr val="FFFF00"/>
                </a:solidFill>
                <a:effectLst>
                  <a:outerShdw blurRad="50800" dist="39000" dir="5460000" algn="tl">
                    <a:srgbClr val="000000">
                      <a:alpha val="38000"/>
                    </a:srgbClr>
                  </a:outerShdw>
                </a:effectLst>
                <a:latin typeface="Arial Rounded MT Bold" pitchFamily="34" charset="0"/>
                <a:cs typeface="Arial" charset="0"/>
              </a:rPr>
              <a:t>AWB-GCN</a:t>
            </a:r>
            <a:endParaRPr lang="en-US" sz="2800" b="1" dirty="0">
              <a:ln w="11430"/>
              <a:solidFill>
                <a:srgbClr val="FFFF00"/>
              </a:solidFill>
              <a:effectLst>
                <a:outerShdw blurRad="50800" dist="39000" dir="5460000" algn="tl">
                  <a:srgbClr val="000000">
                    <a:alpha val="38000"/>
                  </a:srgbClr>
                </a:outerShdw>
              </a:effectLst>
              <a:latin typeface="Arial Rounded MT Bold" pitchFamily="34" charset="0"/>
              <a:cs typeface="Arial" charset="0"/>
            </a:endParaRPr>
          </a:p>
        </p:txBody>
      </p:sp>
      <p:pic>
        <p:nvPicPr>
          <p:cNvPr id="3" name="图片 2">
            <a:extLst>
              <a:ext uri="{FF2B5EF4-FFF2-40B4-BE49-F238E27FC236}">
                <a16:creationId xmlns:a16="http://schemas.microsoft.com/office/drawing/2014/main" id="{18AD9ABB-DCEF-4ACD-8A60-34DCB49761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7031" y="1326001"/>
            <a:ext cx="10190476" cy="1942857"/>
          </a:xfrm>
          <a:prstGeom prst="rect">
            <a:avLst/>
          </a:prstGeom>
        </p:spPr>
      </p:pic>
      <p:pic>
        <p:nvPicPr>
          <p:cNvPr id="8" name="图片 7">
            <a:extLst>
              <a:ext uri="{FF2B5EF4-FFF2-40B4-BE49-F238E27FC236}">
                <a16:creationId xmlns:a16="http://schemas.microsoft.com/office/drawing/2014/main" id="{44584A40-AFA2-444B-91A1-5F5BBEB64E4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7031" y="3859506"/>
            <a:ext cx="10447619" cy="1752381"/>
          </a:xfrm>
          <a:prstGeom prst="rect">
            <a:avLst/>
          </a:prstGeom>
        </p:spPr>
      </p:pic>
    </p:spTree>
    <p:extLst>
      <p:ext uri="{BB962C8B-B14F-4D97-AF65-F5344CB8AC3E}">
        <p14:creationId xmlns:p14="http://schemas.microsoft.com/office/powerpoint/2010/main" val="311826025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 name="object 2">
            <a:extLst>
              <a:ext uri="{FF2B5EF4-FFF2-40B4-BE49-F238E27FC236}">
                <a16:creationId xmlns:a16="http://schemas.microsoft.com/office/drawing/2014/main" id="{DA3D3201-782B-49B5-87ED-679053B4483C}"/>
              </a:ext>
            </a:extLst>
          </p:cNvPr>
          <p:cNvSpPr txBox="1">
            <a:spLocks noGrp="1"/>
          </p:cNvSpPr>
          <p:nvPr>
            <p:ph type="title"/>
          </p:nvPr>
        </p:nvSpPr>
        <p:spPr>
          <a:xfrm>
            <a:off x="377048" y="363293"/>
            <a:ext cx="11110443" cy="505405"/>
          </a:xfrm>
        </p:spPr>
        <p:txBody>
          <a:bodyPr>
            <a:noAutofit/>
          </a:bodyPr>
          <a:lstStyle/>
          <a:p>
            <a:pPr algn="ctr" defTabSz="1095167"/>
            <a:r>
              <a:rPr lang="en-US" sz="2800" b="1" dirty="0">
                <a:ln w="11430"/>
                <a:solidFill>
                  <a:srgbClr val="FFFF00"/>
                </a:solidFill>
                <a:effectLst>
                  <a:outerShdw blurRad="50800" dist="39000" dir="5460000" algn="tl">
                    <a:srgbClr val="000000">
                      <a:alpha val="38000"/>
                    </a:srgbClr>
                  </a:outerShdw>
                </a:effectLst>
                <a:latin typeface="Arial Rounded MT Bold" pitchFamily="34" charset="0"/>
                <a:cs typeface="Arial" charset="0"/>
              </a:rPr>
              <a:t>6. </a:t>
            </a:r>
            <a:r>
              <a:rPr lang="zh-CN" altLang="en-US" sz="2800" b="1" dirty="0">
                <a:ln w="11430"/>
                <a:solidFill>
                  <a:srgbClr val="FFFF00"/>
                </a:solidFill>
                <a:effectLst>
                  <a:outerShdw blurRad="50800" dist="39000" dir="5460000" algn="tl">
                    <a:srgbClr val="000000">
                      <a:alpha val="38000"/>
                    </a:srgbClr>
                  </a:outerShdw>
                </a:effectLst>
                <a:latin typeface="Arial Rounded MT Bold" pitchFamily="34" charset="0"/>
                <a:cs typeface="Arial" charset="0"/>
              </a:rPr>
              <a:t>典型论文介绍：</a:t>
            </a:r>
            <a:r>
              <a:rPr lang="en-US" altLang="zh-CN" sz="2800" b="1" dirty="0" err="1">
                <a:ln w="11430"/>
                <a:solidFill>
                  <a:srgbClr val="FFFF00"/>
                </a:solidFill>
                <a:effectLst>
                  <a:outerShdw blurRad="50800" dist="39000" dir="5460000" algn="tl">
                    <a:srgbClr val="000000">
                      <a:alpha val="38000"/>
                    </a:srgbClr>
                  </a:outerShdw>
                </a:effectLst>
                <a:latin typeface="Arial Rounded MT Bold" pitchFamily="34" charset="0"/>
                <a:cs typeface="Arial" charset="0"/>
              </a:rPr>
              <a:t>GraphACT</a:t>
            </a:r>
            <a:endParaRPr lang="en-US" sz="2800" b="1" dirty="0">
              <a:ln w="11430"/>
              <a:solidFill>
                <a:srgbClr val="FFFF00"/>
              </a:solidFill>
              <a:effectLst>
                <a:outerShdw blurRad="50800" dist="39000" dir="5460000" algn="tl">
                  <a:srgbClr val="000000">
                    <a:alpha val="38000"/>
                  </a:srgbClr>
                </a:outerShdw>
              </a:effectLst>
              <a:latin typeface="Arial Rounded MT Bold" pitchFamily="34" charset="0"/>
              <a:cs typeface="Arial" charset="0"/>
            </a:endParaRPr>
          </a:p>
        </p:txBody>
      </p:sp>
      <p:sp>
        <p:nvSpPr>
          <p:cNvPr id="14" name="矩形 13">
            <a:extLst>
              <a:ext uri="{FF2B5EF4-FFF2-40B4-BE49-F238E27FC236}">
                <a16:creationId xmlns:a16="http://schemas.microsoft.com/office/drawing/2014/main" id="{C46C3BD4-468F-4BC4-9BFD-95DD405D8924}"/>
              </a:ext>
            </a:extLst>
          </p:cNvPr>
          <p:cNvSpPr/>
          <p:nvPr/>
        </p:nvSpPr>
        <p:spPr>
          <a:xfrm>
            <a:off x="-169029" y="1204298"/>
            <a:ext cx="10907852" cy="1884618"/>
          </a:xfrm>
          <a:prstGeom prst="rect">
            <a:avLst/>
          </a:prstGeom>
        </p:spPr>
        <p:txBody>
          <a:bodyPr wrap="square">
            <a:spAutoFit/>
          </a:bodyPr>
          <a:lstStyle/>
          <a:p>
            <a:pPr lvl="1">
              <a:lnSpc>
                <a:spcPct val="150000"/>
              </a:lnSpc>
            </a:pPr>
            <a:r>
              <a:rPr lang="zh-CN" altLang="en-US" sz="2000" dirty="0">
                <a:latin typeface="微软雅黑" panose="020B0503020204020204" pitchFamily="34" charset="-122"/>
                <a:ea typeface="微软雅黑" panose="020B0503020204020204" pitchFamily="34" charset="-122"/>
              </a:rPr>
              <a:t>针对图神经网络的训练问题进行优化：</a:t>
            </a:r>
            <a:endParaRPr lang="en-US" altLang="zh-CN" sz="2000" dirty="0">
              <a:latin typeface="微软雅黑" panose="020B0503020204020204" pitchFamily="34" charset="-122"/>
              <a:ea typeface="微软雅黑" panose="020B0503020204020204" pitchFamily="34" charset="-122"/>
            </a:endParaRPr>
          </a:p>
          <a:p>
            <a:pPr marL="914400" lvl="1" indent="-457200">
              <a:lnSpc>
                <a:spcPct val="150000"/>
              </a:lnSpc>
              <a:buAutoNum type="arabicPeriod"/>
            </a:pPr>
            <a:r>
              <a:rPr lang="zh-CN" altLang="en-US" sz="2000" dirty="0">
                <a:latin typeface="微软雅黑" panose="020B0503020204020204" pitchFamily="34" charset="-122"/>
                <a:ea typeface="微软雅黑" panose="020B0503020204020204" pitchFamily="34" charset="-122"/>
              </a:rPr>
              <a:t>计算密集型；</a:t>
            </a:r>
            <a:endParaRPr lang="en-US" altLang="zh-CN" sz="2000" dirty="0">
              <a:latin typeface="微软雅黑" panose="020B0503020204020204" pitchFamily="34" charset="-122"/>
              <a:ea typeface="微软雅黑" panose="020B0503020204020204" pitchFamily="34" charset="-122"/>
            </a:endParaRPr>
          </a:p>
          <a:p>
            <a:pPr marL="914400" lvl="1" indent="-457200">
              <a:lnSpc>
                <a:spcPct val="150000"/>
              </a:lnSpc>
              <a:buAutoNum type="arabicPeriod"/>
            </a:pPr>
            <a:r>
              <a:rPr lang="zh-CN" altLang="en-US" sz="2000" dirty="0">
                <a:latin typeface="微软雅黑" panose="020B0503020204020204" pitchFamily="34" charset="-122"/>
                <a:ea typeface="微软雅黑" panose="020B0503020204020204" pitchFamily="34" charset="-122"/>
              </a:rPr>
              <a:t>计算不规则；</a:t>
            </a:r>
            <a:endParaRPr lang="en-US" altLang="zh-CN" sz="2000" dirty="0">
              <a:latin typeface="微软雅黑" panose="020B0503020204020204" pitchFamily="34" charset="-122"/>
              <a:ea typeface="微软雅黑" panose="020B0503020204020204" pitchFamily="34" charset="-122"/>
            </a:endParaRPr>
          </a:p>
          <a:p>
            <a:pPr marL="914400" lvl="1" indent="-457200">
              <a:lnSpc>
                <a:spcPct val="150000"/>
              </a:lnSpc>
              <a:buAutoNum type="arabicPeriod"/>
            </a:pPr>
            <a:r>
              <a:rPr lang="en-US" altLang="zh-CN" sz="2000" dirty="0">
                <a:latin typeface="微软雅黑" panose="020B0503020204020204" pitchFamily="34" charset="-122"/>
                <a:ea typeface="微软雅黑" panose="020B0503020204020204" pitchFamily="34" charset="-122"/>
              </a:rPr>
              <a:t>CPU+FPGA</a:t>
            </a:r>
            <a:r>
              <a:rPr lang="zh-CN" altLang="en-US" sz="2000" dirty="0">
                <a:latin typeface="微软雅黑" panose="020B0503020204020204" pitchFamily="34" charset="-122"/>
                <a:ea typeface="微软雅黑" panose="020B0503020204020204" pitchFamily="34" charset="-122"/>
              </a:rPr>
              <a:t>异构加速</a:t>
            </a:r>
            <a:endParaRPr lang="en-US" altLang="zh-CN" sz="2000" dirty="0">
              <a:latin typeface="微软雅黑" panose="020B0503020204020204" pitchFamily="34" charset="-122"/>
              <a:ea typeface="微软雅黑" panose="020B0503020204020204" pitchFamily="34" charset="-122"/>
            </a:endParaRPr>
          </a:p>
        </p:txBody>
      </p:sp>
      <p:sp>
        <p:nvSpPr>
          <p:cNvPr id="7" name="矩形 6">
            <a:extLst>
              <a:ext uri="{FF2B5EF4-FFF2-40B4-BE49-F238E27FC236}">
                <a16:creationId xmlns:a16="http://schemas.microsoft.com/office/drawing/2014/main" id="{823CB8A9-48BB-433E-B4BB-6AFE444AEBE3}"/>
              </a:ext>
            </a:extLst>
          </p:cNvPr>
          <p:cNvSpPr/>
          <p:nvPr/>
        </p:nvSpPr>
        <p:spPr>
          <a:xfrm>
            <a:off x="-169029" y="3088916"/>
            <a:ext cx="10907852" cy="1422954"/>
          </a:xfrm>
          <a:prstGeom prst="rect">
            <a:avLst/>
          </a:prstGeom>
        </p:spPr>
        <p:txBody>
          <a:bodyPr wrap="square">
            <a:spAutoFit/>
          </a:bodyPr>
          <a:lstStyle/>
          <a:p>
            <a:pPr lvl="1">
              <a:lnSpc>
                <a:spcPct val="150000"/>
              </a:lnSpc>
            </a:pPr>
            <a:r>
              <a:rPr lang="zh-CN" altLang="en-US" sz="2000" dirty="0">
                <a:latin typeface="微软雅黑" panose="020B0503020204020204" pitchFamily="34" charset="-122"/>
                <a:ea typeface="微软雅黑" panose="020B0503020204020204" pitchFamily="34" charset="-122"/>
              </a:rPr>
              <a:t>预处理方法：</a:t>
            </a:r>
            <a:endParaRPr lang="en-US" altLang="zh-CN" sz="2000" dirty="0">
              <a:latin typeface="微软雅黑" panose="020B0503020204020204" pitchFamily="34" charset="-122"/>
              <a:ea typeface="微软雅黑" panose="020B0503020204020204" pitchFamily="34" charset="-122"/>
            </a:endParaRPr>
          </a:p>
          <a:p>
            <a:pPr marL="914400" lvl="1" indent="-457200">
              <a:lnSpc>
                <a:spcPct val="150000"/>
              </a:lnSpc>
              <a:buAutoNum type="arabicPeriod"/>
            </a:pPr>
            <a:r>
              <a:rPr lang="zh-CN" altLang="en-US" sz="2000" dirty="0">
                <a:latin typeface="微软雅黑" panose="020B0503020204020204" pitchFamily="34" charset="-122"/>
                <a:ea typeface="微软雅黑" panose="020B0503020204020204" pitchFamily="34" charset="-122"/>
              </a:rPr>
              <a:t>基于子图</a:t>
            </a:r>
            <a:r>
              <a:rPr lang="en-US" altLang="zh-CN" sz="2000" dirty="0">
                <a:latin typeface="微软雅黑" panose="020B0503020204020204" pitchFamily="34" charset="-122"/>
                <a:ea typeface="微软雅黑" panose="020B0503020204020204" pitchFamily="34" charset="-122"/>
              </a:rPr>
              <a:t>+minibatch</a:t>
            </a:r>
            <a:r>
              <a:rPr lang="zh-CN" altLang="en-US" sz="2000" dirty="0">
                <a:latin typeface="微软雅黑" panose="020B0503020204020204" pitchFamily="34" charset="-122"/>
                <a:ea typeface="微软雅黑" panose="020B0503020204020204" pitchFamily="34" charset="-122"/>
              </a:rPr>
              <a:t>；</a:t>
            </a:r>
            <a:endParaRPr lang="en-US" altLang="zh-CN" sz="2000" dirty="0">
              <a:latin typeface="微软雅黑" panose="020B0503020204020204" pitchFamily="34" charset="-122"/>
              <a:ea typeface="微软雅黑" panose="020B0503020204020204" pitchFamily="34" charset="-122"/>
            </a:endParaRPr>
          </a:p>
          <a:p>
            <a:pPr marL="914400" lvl="1" indent="-457200">
              <a:lnSpc>
                <a:spcPct val="150000"/>
              </a:lnSpc>
              <a:buAutoNum type="arabicPeriod"/>
            </a:pPr>
            <a:r>
              <a:rPr lang="en-US" altLang="zh-CN" sz="2000" dirty="0">
                <a:latin typeface="微软雅黑" panose="020B0503020204020204" pitchFamily="34" charset="-122"/>
                <a:ea typeface="微软雅黑" panose="020B0503020204020204" pitchFamily="34" charset="-122"/>
              </a:rPr>
              <a:t>Redundancy reduction</a:t>
            </a:r>
          </a:p>
        </p:txBody>
      </p:sp>
      <p:pic>
        <p:nvPicPr>
          <p:cNvPr id="8" name="图片 7">
            <a:extLst>
              <a:ext uri="{FF2B5EF4-FFF2-40B4-BE49-F238E27FC236}">
                <a16:creationId xmlns:a16="http://schemas.microsoft.com/office/drawing/2014/main" id="{761D45D2-95F1-4066-9C58-1CA64C050F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75641" y="1743117"/>
            <a:ext cx="3138571" cy="1422953"/>
          </a:xfrm>
          <a:prstGeom prst="rect">
            <a:avLst/>
          </a:prstGeom>
        </p:spPr>
      </p:pic>
      <p:pic>
        <p:nvPicPr>
          <p:cNvPr id="10" name="图片 9">
            <a:extLst>
              <a:ext uri="{FF2B5EF4-FFF2-40B4-BE49-F238E27FC236}">
                <a16:creationId xmlns:a16="http://schemas.microsoft.com/office/drawing/2014/main" id="{360F2A7F-0330-4C5F-B0D2-542B860E6155}"/>
              </a:ext>
            </a:extLst>
          </p:cNvPr>
          <p:cNvPicPr>
            <a:picLocks noChangeAspect="1"/>
          </p:cNvPicPr>
          <p:nvPr/>
        </p:nvPicPr>
        <p:blipFill>
          <a:blip r:embed="rId4"/>
          <a:stretch>
            <a:fillRect/>
          </a:stretch>
        </p:blipFill>
        <p:spPr>
          <a:xfrm>
            <a:off x="5703570" y="3691931"/>
            <a:ext cx="1447800" cy="1428750"/>
          </a:xfrm>
          <a:prstGeom prst="rect">
            <a:avLst/>
          </a:prstGeom>
        </p:spPr>
      </p:pic>
      <p:pic>
        <p:nvPicPr>
          <p:cNvPr id="13" name="图片 12">
            <a:extLst>
              <a:ext uri="{FF2B5EF4-FFF2-40B4-BE49-F238E27FC236}">
                <a16:creationId xmlns:a16="http://schemas.microsoft.com/office/drawing/2014/main" id="{3B4786CD-D841-409F-9509-BE69A6563EC1}"/>
              </a:ext>
            </a:extLst>
          </p:cNvPr>
          <p:cNvPicPr>
            <a:picLocks noChangeAspect="1"/>
          </p:cNvPicPr>
          <p:nvPr/>
        </p:nvPicPr>
        <p:blipFill>
          <a:blip r:embed="rId5"/>
          <a:stretch>
            <a:fillRect/>
          </a:stretch>
        </p:blipFill>
        <p:spPr>
          <a:xfrm>
            <a:off x="8723762" y="3568089"/>
            <a:ext cx="1813846" cy="520147"/>
          </a:xfrm>
          <a:prstGeom prst="rect">
            <a:avLst/>
          </a:prstGeom>
        </p:spPr>
      </p:pic>
      <p:pic>
        <p:nvPicPr>
          <p:cNvPr id="16" name="图片 15">
            <a:extLst>
              <a:ext uri="{FF2B5EF4-FFF2-40B4-BE49-F238E27FC236}">
                <a16:creationId xmlns:a16="http://schemas.microsoft.com/office/drawing/2014/main" id="{F06DB1D8-EC3E-40FD-9316-7F1F189287C9}"/>
              </a:ext>
            </a:extLst>
          </p:cNvPr>
          <p:cNvPicPr>
            <a:picLocks noChangeAspect="1"/>
          </p:cNvPicPr>
          <p:nvPr/>
        </p:nvPicPr>
        <p:blipFill>
          <a:blip r:embed="rId6"/>
          <a:stretch>
            <a:fillRect/>
          </a:stretch>
        </p:blipFill>
        <p:spPr>
          <a:xfrm>
            <a:off x="7890522" y="4296128"/>
            <a:ext cx="1471273" cy="520147"/>
          </a:xfrm>
          <a:prstGeom prst="rect">
            <a:avLst/>
          </a:prstGeom>
        </p:spPr>
      </p:pic>
      <p:pic>
        <p:nvPicPr>
          <p:cNvPr id="18" name="图片 17">
            <a:extLst>
              <a:ext uri="{FF2B5EF4-FFF2-40B4-BE49-F238E27FC236}">
                <a16:creationId xmlns:a16="http://schemas.microsoft.com/office/drawing/2014/main" id="{896655B0-2AE4-4D66-9C17-46EC780CEB13}"/>
              </a:ext>
            </a:extLst>
          </p:cNvPr>
          <p:cNvPicPr>
            <a:picLocks noChangeAspect="1"/>
          </p:cNvPicPr>
          <p:nvPr/>
        </p:nvPicPr>
        <p:blipFill>
          <a:blip r:embed="rId7"/>
          <a:stretch>
            <a:fillRect/>
          </a:stretch>
        </p:blipFill>
        <p:spPr>
          <a:xfrm>
            <a:off x="10100947" y="4281708"/>
            <a:ext cx="1400694" cy="505405"/>
          </a:xfrm>
          <a:prstGeom prst="rect">
            <a:avLst/>
          </a:prstGeom>
        </p:spPr>
      </p:pic>
      <p:pic>
        <p:nvPicPr>
          <p:cNvPr id="20" name="图片 19">
            <a:extLst>
              <a:ext uri="{FF2B5EF4-FFF2-40B4-BE49-F238E27FC236}">
                <a16:creationId xmlns:a16="http://schemas.microsoft.com/office/drawing/2014/main" id="{DF854B89-5F5B-4C3D-978F-D3543C1FE3C0}"/>
              </a:ext>
            </a:extLst>
          </p:cNvPr>
          <p:cNvPicPr>
            <a:picLocks noChangeAspect="1"/>
          </p:cNvPicPr>
          <p:nvPr/>
        </p:nvPicPr>
        <p:blipFill>
          <a:blip r:embed="rId8"/>
          <a:stretch>
            <a:fillRect/>
          </a:stretch>
        </p:blipFill>
        <p:spPr>
          <a:xfrm>
            <a:off x="8723762" y="5145865"/>
            <a:ext cx="1901575" cy="496063"/>
          </a:xfrm>
          <a:prstGeom prst="rect">
            <a:avLst/>
          </a:prstGeom>
        </p:spPr>
      </p:pic>
    </p:spTree>
    <p:extLst>
      <p:ext uri="{BB962C8B-B14F-4D97-AF65-F5344CB8AC3E}">
        <p14:creationId xmlns:p14="http://schemas.microsoft.com/office/powerpoint/2010/main" val="2967584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p:cTn id="13" dur="1000" fill="hold"/>
                                        <p:tgtEl>
                                          <p:spTgt spid="8"/>
                                        </p:tgtEl>
                                        <p:attrNameLst>
                                          <p:attrName>ppt_w</p:attrName>
                                        </p:attrNameLst>
                                      </p:cBhvr>
                                      <p:tavLst>
                                        <p:tav tm="0">
                                          <p:val>
                                            <p:fltVal val="0"/>
                                          </p:val>
                                        </p:tav>
                                        <p:tav tm="100000">
                                          <p:val>
                                            <p:strVal val="#ppt_w"/>
                                          </p:val>
                                        </p:tav>
                                      </p:tavLst>
                                    </p:anim>
                                    <p:anim calcmode="lin" valueType="num">
                                      <p:cBhvr>
                                        <p:cTn id="14" dur="1000" fill="hold"/>
                                        <p:tgtEl>
                                          <p:spTgt spid="8"/>
                                        </p:tgtEl>
                                        <p:attrNameLst>
                                          <p:attrName>ppt_h</p:attrName>
                                        </p:attrNameLst>
                                      </p:cBhvr>
                                      <p:tavLst>
                                        <p:tav tm="0">
                                          <p:val>
                                            <p:fltVal val="0"/>
                                          </p:val>
                                        </p:tav>
                                        <p:tav tm="100000">
                                          <p:val>
                                            <p:strVal val="#ppt_h"/>
                                          </p:val>
                                        </p:tav>
                                      </p:tavLst>
                                    </p:anim>
                                    <p:anim calcmode="lin" valueType="num">
                                      <p:cBhvr>
                                        <p:cTn id="15" dur="1000" fill="hold"/>
                                        <p:tgtEl>
                                          <p:spTgt spid="8"/>
                                        </p:tgtEl>
                                        <p:attrNameLst>
                                          <p:attrName>style.rotation</p:attrName>
                                        </p:attrNameLst>
                                      </p:cBhvr>
                                      <p:tavLst>
                                        <p:tav tm="0">
                                          <p:val>
                                            <p:fltVal val="90"/>
                                          </p:val>
                                        </p:tav>
                                        <p:tav tm="100000">
                                          <p:val>
                                            <p:fltVal val="0"/>
                                          </p:val>
                                        </p:tav>
                                      </p:tavLst>
                                    </p:anim>
                                    <p:animEffect transition="in" filter="fade">
                                      <p:cBhvr>
                                        <p:cTn id="16" dur="10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16" presetClass="entr" presetSubtype="21"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barn(inVertical)">
                                      <p:cBhvr>
                                        <p:cTn id="21" dur="500"/>
                                        <p:tgtEl>
                                          <p:spTgt spid="10"/>
                                        </p:tgtEl>
                                      </p:cBhvr>
                                    </p:animEffect>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nodeType="clickEffect">
                                  <p:stCondLst>
                                    <p:cond delay="0"/>
                                  </p:stCondLst>
                                  <p:childTnLst>
                                    <p:set>
                                      <p:cBhvr>
                                        <p:cTn id="25" dur="1" fill="hold">
                                          <p:stCondLst>
                                            <p:cond delay="0"/>
                                          </p:stCondLst>
                                        </p:cTn>
                                        <p:tgtEl>
                                          <p:spTgt spid="13"/>
                                        </p:tgtEl>
                                        <p:attrNameLst>
                                          <p:attrName>style.visibility</p:attrName>
                                        </p:attrNameLst>
                                      </p:cBhvr>
                                      <p:to>
                                        <p:strVal val="visible"/>
                                      </p:to>
                                    </p:set>
                                    <p:anim calcmode="lin" valueType="num">
                                      <p:cBhvr additive="base">
                                        <p:cTn id="26" dur="500" fill="hold"/>
                                        <p:tgtEl>
                                          <p:spTgt spid="13"/>
                                        </p:tgtEl>
                                        <p:attrNameLst>
                                          <p:attrName>ppt_x</p:attrName>
                                        </p:attrNameLst>
                                      </p:cBhvr>
                                      <p:tavLst>
                                        <p:tav tm="0">
                                          <p:val>
                                            <p:strVal val="#ppt_x"/>
                                          </p:val>
                                        </p:tav>
                                        <p:tav tm="100000">
                                          <p:val>
                                            <p:strVal val="#ppt_x"/>
                                          </p:val>
                                        </p:tav>
                                      </p:tavLst>
                                    </p:anim>
                                    <p:anim calcmode="lin" valueType="num">
                                      <p:cBhvr additive="base">
                                        <p:cTn id="27"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16"/>
                                        </p:tgtEl>
                                        <p:attrNameLst>
                                          <p:attrName>style.visibility</p:attrName>
                                        </p:attrNameLst>
                                      </p:cBhvr>
                                      <p:to>
                                        <p:strVal val="visible"/>
                                      </p:to>
                                    </p:set>
                                    <p:anim calcmode="lin" valueType="num">
                                      <p:cBhvr additive="base">
                                        <p:cTn id="32" dur="500" fill="hold"/>
                                        <p:tgtEl>
                                          <p:spTgt spid="16"/>
                                        </p:tgtEl>
                                        <p:attrNameLst>
                                          <p:attrName>ppt_x</p:attrName>
                                        </p:attrNameLst>
                                      </p:cBhvr>
                                      <p:tavLst>
                                        <p:tav tm="0">
                                          <p:val>
                                            <p:strVal val="#ppt_x"/>
                                          </p:val>
                                        </p:tav>
                                        <p:tav tm="100000">
                                          <p:val>
                                            <p:strVal val="#ppt_x"/>
                                          </p:val>
                                        </p:tav>
                                      </p:tavLst>
                                    </p:anim>
                                    <p:anim calcmode="lin" valueType="num">
                                      <p:cBhvr additive="base">
                                        <p:cTn id="33"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16" presetClass="entr" presetSubtype="21" fill="hold" nodeType="clickEffect">
                                  <p:stCondLst>
                                    <p:cond delay="0"/>
                                  </p:stCondLst>
                                  <p:childTnLst>
                                    <p:set>
                                      <p:cBhvr>
                                        <p:cTn id="37" dur="1" fill="hold">
                                          <p:stCondLst>
                                            <p:cond delay="0"/>
                                          </p:stCondLst>
                                        </p:cTn>
                                        <p:tgtEl>
                                          <p:spTgt spid="18"/>
                                        </p:tgtEl>
                                        <p:attrNameLst>
                                          <p:attrName>style.visibility</p:attrName>
                                        </p:attrNameLst>
                                      </p:cBhvr>
                                      <p:to>
                                        <p:strVal val="visible"/>
                                      </p:to>
                                    </p:set>
                                    <p:animEffect transition="in" filter="barn(inVertical)">
                                      <p:cBhvr>
                                        <p:cTn id="38" dur="500"/>
                                        <p:tgtEl>
                                          <p:spTgt spid="18"/>
                                        </p:tgtEl>
                                      </p:cBhvr>
                                    </p:animEffect>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20"/>
                                        </p:tgtEl>
                                        <p:attrNameLst>
                                          <p:attrName>style.visibility</p:attrName>
                                        </p:attrNameLst>
                                      </p:cBhvr>
                                      <p:to>
                                        <p:strVal val="visible"/>
                                      </p:to>
                                    </p:set>
                                    <p:anim calcmode="lin" valueType="num">
                                      <p:cBhvr additive="base">
                                        <p:cTn id="43" dur="500" fill="hold"/>
                                        <p:tgtEl>
                                          <p:spTgt spid="20"/>
                                        </p:tgtEl>
                                        <p:attrNameLst>
                                          <p:attrName>ppt_x</p:attrName>
                                        </p:attrNameLst>
                                      </p:cBhvr>
                                      <p:tavLst>
                                        <p:tav tm="0">
                                          <p:val>
                                            <p:strVal val="#ppt_x"/>
                                          </p:val>
                                        </p:tav>
                                        <p:tav tm="100000">
                                          <p:val>
                                            <p:strVal val="#ppt_x"/>
                                          </p:val>
                                        </p:tav>
                                      </p:tavLst>
                                    </p:anim>
                                    <p:anim calcmode="lin" valueType="num">
                                      <p:cBhvr additive="base">
                                        <p:cTn id="44"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 name="object 2">
            <a:extLst>
              <a:ext uri="{FF2B5EF4-FFF2-40B4-BE49-F238E27FC236}">
                <a16:creationId xmlns:a16="http://schemas.microsoft.com/office/drawing/2014/main" id="{DA3D3201-782B-49B5-87ED-679053B4483C}"/>
              </a:ext>
            </a:extLst>
          </p:cNvPr>
          <p:cNvSpPr txBox="1">
            <a:spLocks noGrp="1"/>
          </p:cNvSpPr>
          <p:nvPr>
            <p:ph type="title"/>
          </p:nvPr>
        </p:nvSpPr>
        <p:spPr>
          <a:xfrm>
            <a:off x="377048" y="363293"/>
            <a:ext cx="11110443" cy="505405"/>
          </a:xfrm>
        </p:spPr>
        <p:txBody>
          <a:bodyPr>
            <a:noAutofit/>
          </a:bodyPr>
          <a:lstStyle/>
          <a:p>
            <a:pPr algn="ctr" defTabSz="1095167"/>
            <a:r>
              <a:rPr lang="en-US" sz="2800" b="1" dirty="0">
                <a:ln w="11430"/>
                <a:solidFill>
                  <a:srgbClr val="FFFF00"/>
                </a:solidFill>
                <a:effectLst>
                  <a:outerShdw blurRad="50800" dist="39000" dir="5460000" algn="tl">
                    <a:srgbClr val="000000">
                      <a:alpha val="38000"/>
                    </a:srgbClr>
                  </a:outerShdw>
                </a:effectLst>
                <a:latin typeface="Arial Rounded MT Bold" pitchFamily="34" charset="0"/>
                <a:cs typeface="Arial" charset="0"/>
              </a:rPr>
              <a:t>6. </a:t>
            </a:r>
            <a:r>
              <a:rPr lang="zh-CN" altLang="en-US" sz="2800" b="1" dirty="0">
                <a:ln w="11430"/>
                <a:solidFill>
                  <a:srgbClr val="FFFF00"/>
                </a:solidFill>
                <a:effectLst>
                  <a:outerShdw blurRad="50800" dist="39000" dir="5460000" algn="tl">
                    <a:srgbClr val="000000">
                      <a:alpha val="38000"/>
                    </a:srgbClr>
                  </a:outerShdw>
                </a:effectLst>
                <a:latin typeface="Arial Rounded MT Bold" pitchFamily="34" charset="0"/>
                <a:cs typeface="Arial" charset="0"/>
              </a:rPr>
              <a:t>典型论文介绍：</a:t>
            </a:r>
            <a:r>
              <a:rPr lang="en-US" altLang="zh-CN" sz="2800" b="1" dirty="0" err="1">
                <a:ln w="11430"/>
                <a:solidFill>
                  <a:srgbClr val="FFFF00"/>
                </a:solidFill>
                <a:effectLst>
                  <a:outerShdw blurRad="50800" dist="39000" dir="5460000" algn="tl">
                    <a:srgbClr val="000000">
                      <a:alpha val="38000"/>
                    </a:srgbClr>
                  </a:outerShdw>
                </a:effectLst>
                <a:latin typeface="Arial Rounded MT Bold" pitchFamily="34" charset="0"/>
                <a:cs typeface="Arial" charset="0"/>
              </a:rPr>
              <a:t>GraphACT</a:t>
            </a:r>
            <a:endParaRPr lang="en-US" sz="2800" b="1" dirty="0">
              <a:ln w="11430"/>
              <a:solidFill>
                <a:srgbClr val="FFFF00"/>
              </a:solidFill>
              <a:effectLst>
                <a:outerShdw blurRad="50800" dist="39000" dir="5460000" algn="tl">
                  <a:srgbClr val="000000">
                    <a:alpha val="38000"/>
                  </a:srgbClr>
                </a:outerShdw>
              </a:effectLst>
              <a:latin typeface="Arial Rounded MT Bold" pitchFamily="34" charset="0"/>
              <a:cs typeface="Arial" charset="0"/>
            </a:endParaRPr>
          </a:p>
        </p:txBody>
      </p:sp>
      <p:sp>
        <p:nvSpPr>
          <p:cNvPr id="14" name="矩形 13">
            <a:extLst>
              <a:ext uri="{FF2B5EF4-FFF2-40B4-BE49-F238E27FC236}">
                <a16:creationId xmlns:a16="http://schemas.microsoft.com/office/drawing/2014/main" id="{C46C3BD4-468F-4BC4-9BFD-95DD405D8924}"/>
              </a:ext>
            </a:extLst>
          </p:cNvPr>
          <p:cNvSpPr/>
          <p:nvPr/>
        </p:nvSpPr>
        <p:spPr>
          <a:xfrm>
            <a:off x="-169029" y="1204298"/>
            <a:ext cx="10907852" cy="1884618"/>
          </a:xfrm>
          <a:prstGeom prst="rect">
            <a:avLst/>
          </a:prstGeom>
        </p:spPr>
        <p:txBody>
          <a:bodyPr wrap="square">
            <a:spAutoFit/>
          </a:bodyPr>
          <a:lstStyle/>
          <a:p>
            <a:pPr lvl="1">
              <a:lnSpc>
                <a:spcPct val="150000"/>
              </a:lnSpc>
            </a:pPr>
            <a:r>
              <a:rPr lang="en-US" altLang="zh-CN" sz="2000" dirty="0">
                <a:latin typeface="微软雅黑" panose="020B0503020204020204" pitchFamily="34" charset="-122"/>
                <a:ea typeface="微软雅黑" panose="020B0503020204020204" pitchFamily="34" charset="-122"/>
              </a:rPr>
              <a:t>CPU-FPGA</a:t>
            </a:r>
            <a:r>
              <a:rPr lang="zh-CN" altLang="en-US" sz="2000" dirty="0">
                <a:latin typeface="微软雅黑" panose="020B0503020204020204" pitchFamily="34" charset="-122"/>
                <a:ea typeface="微软雅黑" panose="020B0503020204020204" pitchFamily="34" charset="-122"/>
              </a:rPr>
              <a:t>异构计算：</a:t>
            </a:r>
            <a:endParaRPr lang="en-US" altLang="zh-CN" sz="2000" dirty="0">
              <a:latin typeface="微软雅黑" panose="020B0503020204020204" pitchFamily="34" charset="-122"/>
              <a:ea typeface="微软雅黑" panose="020B0503020204020204" pitchFamily="34" charset="-122"/>
            </a:endParaRPr>
          </a:p>
          <a:p>
            <a:pPr marL="914400" lvl="1" indent="-457200">
              <a:lnSpc>
                <a:spcPct val="150000"/>
              </a:lnSpc>
              <a:buAutoNum type="arabicPeriod"/>
            </a:pPr>
            <a:r>
              <a:rPr lang="zh-CN" altLang="en-US" sz="2000" dirty="0">
                <a:latin typeface="微软雅黑" panose="020B0503020204020204" pitchFamily="34" charset="-122"/>
                <a:ea typeface="微软雅黑" panose="020B0503020204020204" pitchFamily="34" charset="-122"/>
              </a:rPr>
              <a:t>任务划分</a:t>
            </a:r>
            <a:endParaRPr lang="en-US" altLang="zh-CN" sz="2000" dirty="0">
              <a:latin typeface="微软雅黑" panose="020B0503020204020204" pitchFamily="34" charset="-122"/>
              <a:ea typeface="微软雅黑" panose="020B0503020204020204" pitchFamily="34" charset="-122"/>
            </a:endParaRPr>
          </a:p>
          <a:p>
            <a:pPr lvl="1">
              <a:lnSpc>
                <a:spcPct val="150000"/>
              </a:lnSpc>
            </a:pPr>
            <a:r>
              <a:rPr lang="en-US" altLang="zh-CN" sz="2000" dirty="0">
                <a:latin typeface="微软雅黑" panose="020B0503020204020204" pitchFamily="34" charset="-122"/>
                <a:ea typeface="微软雅黑" panose="020B0503020204020204" pitchFamily="34" charset="-122"/>
              </a:rPr>
              <a:t>CPU</a:t>
            </a:r>
            <a:r>
              <a:rPr lang="zh-CN" altLang="en-US" sz="2000" dirty="0">
                <a:latin typeface="微软雅黑" panose="020B0503020204020204" pitchFamily="34" charset="-122"/>
                <a:ea typeface="微软雅黑" panose="020B0503020204020204" pitchFamily="34" charset="-122"/>
              </a:rPr>
              <a:t>：</a:t>
            </a:r>
            <a:r>
              <a:rPr lang="en-US" altLang="zh-CN" sz="2000" dirty="0" err="1">
                <a:latin typeface="微软雅黑" panose="020B0503020204020204" pitchFamily="34" charset="-122"/>
                <a:ea typeface="微软雅黑" panose="020B0503020204020204" pitchFamily="34" charset="-122"/>
              </a:rPr>
              <a:t>softmax</a:t>
            </a:r>
            <a:r>
              <a:rPr lang="en-US" altLang="zh-CN" sz="2000" dirty="0">
                <a:latin typeface="微软雅黑" panose="020B0503020204020204" pitchFamily="34" charset="-122"/>
                <a:ea typeface="微软雅黑" panose="020B0503020204020204" pitchFamily="34" charset="-122"/>
              </a:rPr>
              <a:t>, loss function, </a:t>
            </a:r>
            <a:r>
              <a:rPr lang="zh-CN" altLang="en-US" sz="2000" dirty="0">
                <a:latin typeface="微软雅黑" panose="020B0503020204020204" pitchFamily="34" charset="-122"/>
                <a:ea typeface="微软雅黑" panose="020B0503020204020204" pitchFamily="34" charset="-122"/>
              </a:rPr>
              <a:t>求导</a:t>
            </a:r>
            <a:endParaRPr lang="en-US" altLang="zh-CN" sz="2000" dirty="0">
              <a:latin typeface="微软雅黑" panose="020B0503020204020204" pitchFamily="34" charset="-122"/>
              <a:ea typeface="微软雅黑" panose="020B0503020204020204" pitchFamily="34" charset="-122"/>
            </a:endParaRPr>
          </a:p>
          <a:p>
            <a:pPr lvl="1">
              <a:lnSpc>
                <a:spcPct val="150000"/>
              </a:lnSpc>
            </a:pPr>
            <a:r>
              <a:rPr lang="en-US" altLang="zh-CN" sz="2000" dirty="0">
                <a:latin typeface="微软雅黑" panose="020B0503020204020204" pitchFamily="34" charset="-122"/>
                <a:ea typeface="微软雅黑" panose="020B0503020204020204" pitchFamily="34" charset="-122"/>
              </a:rPr>
              <a:t>FPGA: </a:t>
            </a:r>
            <a:r>
              <a:rPr lang="zh-CN" altLang="en-US" sz="2000" dirty="0">
                <a:latin typeface="微软雅黑" panose="020B0503020204020204" pitchFamily="34" charset="-122"/>
                <a:ea typeface="微软雅黑" panose="020B0503020204020204" pitchFamily="34" charset="-122"/>
              </a:rPr>
              <a:t>前向传播，梯度更新</a:t>
            </a:r>
            <a:endParaRPr lang="en-US" altLang="zh-CN" sz="2000" dirty="0">
              <a:latin typeface="微软雅黑" panose="020B0503020204020204" pitchFamily="34" charset="-122"/>
              <a:ea typeface="微软雅黑" panose="020B0503020204020204" pitchFamily="34" charset="-122"/>
            </a:endParaRPr>
          </a:p>
        </p:txBody>
      </p:sp>
      <p:sp>
        <p:nvSpPr>
          <p:cNvPr id="7" name="矩形 6">
            <a:extLst>
              <a:ext uri="{FF2B5EF4-FFF2-40B4-BE49-F238E27FC236}">
                <a16:creationId xmlns:a16="http://schemas.microsoft.com/office/drawing/2014/main" id="{823CB8A9-48BB-433E-B4BB-6AFE444AEBE3}"/>
              </a:ext>
            </a:extLst>
          </p:cNvPr>
          <p:cNvSpPr/>
          <p:nvPr/>
        </p:nvSpPr>
        <p:spPr>
          <a:xfrm>
            <a:off x="-169029" y="2974616"/>
            <a:ext cx="10907852" cy="4192943"/>
          </a:xfrm>
          <a:prstGeom prst="rect">
            <a:avLst/>
          </a:prstGeom>
        </p:spPr>
        <p:txBody>
          <a:bodyPr wrap="square">
            <a:spAutoFit/>
          </a:bodyPr>
          <a:lstStyle/>
          <a:p>
            <a:pPr marL="914400" lvl="1" indent="-457200">
              <a:lnSpc>
                <a:spcPct val="150000"/>
              </a:lnSpc>
              <a:buAutoNum type="arabicPeriod" startAt="2"/>
            </a:pPr>
            <a:r>
              <a:rPr lang="zh-CN" altLang="en-US" sz="2000" dirty="0">
                <a:latin typeface="微软雅黑" panose="020B0503020204020204" pitchFamily="34" charset="-122"/>
                <a:ea typeface="微软雅黑" panose="020B0503020204020204" pitchFamily="34" charset="-122"/>
              </a:rPr>
              <a:t>异构并行方案</a:t>
            </a:r>
            <a:endParaRPr lang="en-US" altLang="zh-CN" sz="2000" dirty="0">
              <a:latin typeface="微软雅黑" panose="020B0503020204020204" pitchFamily="34" charset="-122"/>
              <a:ea typeface="微软雅黑" panose="020B0503020204020204" pitchFamily="34" charset="-122"/>
            </a:endParaRPr>
          </a:p>
          <a:p>
            <a:pPr lvl="1">
              <a:lnSpc>
                <a:spcPct val="150000"/>
              </a:lnSpc>
            </a:pPr>
            <a:r>
              <a:rPr lang="zh-CN" altLang="en-US" sz="2000" dirty="0">
                <a:solidFill>
                  <a:schemeClr val="accent6"/>
                </a:solidFill>
                <a:latin typeface="微软雅黑" panose="020B0503020204020204" pitchFamily="34" charset="-122"/>
                <a:ea typeface="微软雅黑" panose="020B0503020204020204" pitchFamily="34" charset="-122"/>
              </a:rPr>
              <a:t>（</a:t>
            </a:r>
            <a:r>
              <a:rPr lang="en-US" altLang="zh-CN" sz="2000" dirty="0">
                <a:solidFill>
                  <a:schemeClr val="accent6"/>
                </a:solidFill>
                <a:latin typeface="微软雅黑" panose="020B0503020204020204" pitchFamily="34" charset="-122"/>
                <a:ea typeface="微软雅黑" panose="020B0503020204020204" pitchFamily="34" charset="-122"/>
              </a:rPr>
              <a:t>1</a:t>
            </a:r>
            <a:r>
              <a:rPr lang="zh-CN" altLang="en-US" sz="2000" dirty="0">
                <a:solidFill>
                  <a:schemeClr val="accent6"/>
                </a:solidFill>
                <a:latin typeface="微软雅黑" panose="020B0503020204020204" pitchFamily="34" charset="-122"/>
                <a:ea typeface="微软雅黑" panose="020B0503020204020204" pitchFamily="34" charset="-122"/>
              </a:rPr>
              <a:t>）数据传输：</a:t>
            </a:r>
            <a:r>
              <a:rPr lang="en-US" altLang="zh-CN" sz="2000" dirty="0">
                <a:solidFill>
                  <a:schemeClr val="accent6"/>
                </a:solidFill>
                <a:latin typeface="微软雅黑" panose="020B0503020204020204" pitchFamily="34" charset="-122"/>
                <a:ea typeface="微软雅黑" panose="020B0503020204020204" pitchFamily="34" charset="-122"/>
              </a:rPr>
              <a:t>CPU-&gt;FPGA</a:t>
            </a:r>
          </a:p>
          <a:p>
            <a:pPr lvl="1">
              <a:lnSpc>
                <a:spcPct val="150000"/>
              </a:lnSpc>
            </a:pPr>
            <a:r>
              <a:rPr lang="zh-CN" altLang="en-US" sz="2000" dirty="0">
                <a:solidFill>
                  <a:srgbClr val="00B050"/>
                </a:solidFill>
                <a:latin typeface="微软雅黑" panose="020B0503020204020204" pitchFamily="34" charset="-122"/>
                <a:ea typeface="微软雅黑" panose="020B0503020204020204" pitchFamily="34" charset="-122"/>
              </a:rPr>
              <a:t>（</a:t>
            </a:r>
            <a:r>
              <a:rPr lang="en-US" altLang="zh-CN" sz="2000" dirty="0">
                <a:solidFill>
                  <a:srgbClr val="00B050"/>
                </a:solidFill>
                <a:latin typeface="微软雅黑" panose="020B0503020204020204" pitchFamily="34" charset="-122"/>
                <a:ea typeface="微软雅黑" panose="020B0503020204020204" pitchFamily="34" charset="-122"/>
              </a:rPr>
              <a:t>2</a:t>
            </a:r>
            <a:r>
              <a:rPr lang="zh-CN" altLang="en-US" sz="2000" dirty="0">
                <a:solidFill>
                  <a:srgbClr val="00B050"/>
                </a:solidFill>
                <a:latin typeface="微软雅黑" panose="020B0503020204020204" pitchFamily="34" charset="-122"/>
                <a:ea typeface="微软雅黑" panose="020B0503020204020204" pitchFamily="34" charset="-122"/>
              </a:rPr>
              <a:t>）</a:t>
            </a:r>
            <a:r>
              <a:rPr lang="en-US" altLang="zh-CN" sz="2000" dirty="0">
                <a:solidFill>
                  <a:srgbClr val="00B050"/>
                </a:solidFill>
                <a:latin typeface="微软雅黑" panose="020B0503020204020204" pitchFamily="34" charset="-122"/>
                <a:ea typeface="微软雅黑" panose="020B0503020204020204" pitchFamily="34" charset="-122"/>
              </a:rPr>
              <a:t>forwarding</a:t>
            </a:r>
          </a:p>
          <a:p>
            <a:pPr lvl="1">
              <a:lnSpc>
                <a:spcPct val="150000"/>
              </a:lnSpc>
            </a:pPr>
            <a:r>
              <a:rPr lang="zh-CN" altLang="en-US" sz="2000" dirty="0">
                <a:solidFill>
                  <a:schemeClr val="accent6"/>
                </a:solidFill>
                <a:latin typeface="微软雅黑" panose="020B0503020204020204" pitchFamily="34" charset="-122"/>
                <a:ea typeface="微软雅黑" panose="020B0503020204020204" pitchFamily="34" charset="-122"/>
              </a:rPr>
              <a:t>（</a:t>
            </a:r>
            <a:r>
              <a:rPr lang="en-US" altLang="zh-CN" sz="2000" dirty="0">
                <a:solidFill>
                  <a:schemeClr val="accent6"/>
                </a:solidFill>
                <a:latin typeface="微软雅黑" panose="020B0503020204020204" pitchFamily="34" charset="-122"/>
                <a:ea typeface="微软雅黑" panose="020B0503020204020204" pitchFamily="34" charset="-122"/>
              </a:rPr>
              <a:t>3</a:t>
            </a:r>
            <a:r>
              <a:rPr lang="zh-CN" altLang="en-US" sz="2000" dirty="0">
                <a:solidFill>
                  <a:schemeClr val="accent6"/>
                </a:solidFill>
                <a:latin typeface="微软雅黑" panose="020B0503020204020204" pitchFamily="34" charset="-122"/>
                <a:ea typeface="微软雅黑" panose="020B0503020204020204" pitchFamily="34" charset="-122"/>
              </a:rPr>
              <a:t>）数据传输：</a:t>
            </a:r>
            <a:r>
              <a:rPr lang="en-US" altLang="zh-CN" sz="2000" dirty="0">
                <a:solidFill>
                  <a:schemeClr val="accent6"/>
                </a:solidFill>
                <a:latin typeface="微软雅黑" panose="020B0503020204020204" pitchFamily="34" charset="-122"/>
                <a:ea typeface="微软雅黑" panose="020B0503020204020204" pitchFamily="34" charset="-122"/>
              </a:rPr>
              <a:t>FPGA-&gt;CPU</a:t>
            </a:r>
          </a:p>
          <a:p>
            <a:pPr lvl="1">
              <a:lnSpc>
                <a:spcPct val="150000"/>
              </a:lnSpc>
            </a:pPr>
            <a:r>
              <a:rPr lang="zh-CN" altLang="en-US" sz="2000" dirty="0">
                <a:solidFill>
                  <a:schemeClr val="accent6"/>
                </a:solidFill>
                <a:latin typeface="微软雅黑" panose="020B0503020204020204" pitchFamily="34" charset="-122"/>
                <a:ea typeface="微软雅黑" panose="020B0503020204020204" pitchFamily="34" charset="-122"/>
              </a:rPr>
              <a:t>（</a:t>
            </a:r>
            <a:r>
              <a:rPr lang="en-US" altLang="zh-CN" sz="2000" dirty="0">
                <a:solidFill>
                  <a:schemeClr val="accent6"/>
                </a:solidFill>
                <a:latin typeface="微软雅黑" panose="020B0503020204020204" pitchFamily="34" charset="-122"/>
                <a:ea typeface="微软雅黑" panose="020B0503020204020204" pitchFamily="34" charset="-122"/>
              </a:rPr>
              <a:t>4</a:t>
            </a:r>
            <a:r>
              <a:rPr lang="zh-CN" altLang="en-US" sz="2000" dirty="0">
                <a:solidFill>
                  <a:schemeClr val="accent6"/>
                </a:solidFill>
                <a:latin typeface="微软雅黑" panose="020B0503020204020204" pitchFamily="34" charset="-122"/>
                <a:ea typeface="微软雅黑" panose="020B0503020204020204" pitchFamily="34" charset="-122"/>
              </a:rPr>
              <a:t>）</a:t>
            </a:r>
            <a:r>
              <a:rPr lang="en-US" altLang="zh-CN" sz="2000" dirty="0" err="1">
                <a:solidFill>
                  <a:schemeClr val="accent6"/>
                </a:solidFill>
                <a:latin typeface="微软雅黑" panose="020B0503020204020204" pitchFamily="34" charset="-122"/>
                <a:ea typeface="微软雅黑" panose="020B0503020204020204" pitchFamily="34" charset="-122"/>
              </a:rPr>
              <a:t>softmax+loss</a:t>
            </a:r>
            <a:r>
              <a:rPr lang="zh-CN" altLang="en-US" sz="2000" dirty="0">
                <a:solidFill>
                  <a:schemeClr val="accent6"/>
                </a:solidFill>
                <a:latin typeface="微软雅黑" panose="020B0503020204020204" pitchFamily="34" charset="-122"/>
                <a:ea typeface="微软雅黑" panose="020B0503020204020204" pitchFamily="34" charset="-122"/>
              </a:rPr>
              <a:t>计算</a:t>
            </a:r>
            <a:endParaRPr lang="en-US" altLang="zh-CN" sz="2000" dirty="0">
              <a:solidFill>
                <a:schemeClr val="accent6"/>
              </a:solidFill>
              <a:latin typeface="微软雅黑" panose="020B0503020204020204" pitchFamily="34" charset="-122"/>
              <a:ea typeface="微软雅黑" panose="020B0503020204020204" pitchFamily="34" charset="-122"/>
            </a:endParaRPr>
          </a:p>
          <a:p>
            <a:pPr lvl="1">
              <a:lnSpc>
                <a:spcPct val="150000"/>
              </a:lnSpc>
            </a:pPr>
            <a:r>
              <a:rPr lang="zh-CN" altLang="en-US" sz="2000" dirty="0">
                <a:solidFill>
                  <a:schemeClr val="accent6"/>
                </a:solidFill>
                <a:latin typeface="微软雅黑" panose="020B0503020204020204" pitchFamily="34" charset="-122"/>
                <a:ea typeface="微软雅黑" panose="020B0503020204020204" pitchFamily="34" charset="-122"/>
              </a:rPr>
              <a:t>（</a:t>
            </a:r>
            <a:r>
              <a:rPr lang="en-US" altLang="zh-CN" sz="2000" dirty="0">
                <a:solidFill>
                  <a:schemeClr val="accent6"/>
                </a:solidFill>
                <a:latin typeface="微软雅黑" panose="020B0503020204020204" pitchFamily="34" charset="-122"/>
                <a:ea typeface="微软雅黑" panose="020B0503020204020204" pitchFamily="34" charset="-122"/>
              </a:rPr>
              <a:t>5</a:t>
            </a:r>
            <a:r>
              <a:rPr lang="zh-CN" altLang="en-US" sz="2000" dirty="0">
                <a:solidFill>
                  <a:schemeClr val="accent6"/>
                </a:solidFill>
                <a:latin typeface="微软雅黑" panose="020B0503020204020204" pitchFamily="34" charset="-122"/>
                <a:ea typeface="微软雅黑" panose="020B0503020204020204" pitchFamily="34" charset="-122"/>
              </a:rPr>
              <a:t>）梯度传输：</a:t>
            </a:r>
            <a:r>
              <a:rPr lang="en-US" altLang="zh-CN" sz="2000" dirty="0">
                <a:solidFill>
                  <a:schemeClr val="accent6"/>
                </a:solidFill>
                <a:latin typeface="微软雅黑" panose="020B0503020204020204" pitchFamily="34" charset="-122"/>
                <a:ea typeface="微软雅黑" panose="020B0503020204020204" pitchFamily="34" charset="-122"/>
              </a:rPr>
              <a:t>CPU-&gt; FPGA</a:t>
            </a:r>
          </a:p>
          <a:p>
            <a:pPr lvl="1">
              <a:lnSpc>
                <a:spcPct val="150000"/>
              </a:lnSpc>
            </a:pPr>
            <a:r>
              <a:rPr lang="zh-CN" altLang="en-US" sz="2000" dirty="0">
                <a:solidFill>
                  <a:srgbClr val="00B050"/>
                </a:solidFill>
                <a:latin typeface="微软雅黑" panose="020B0503020204020204" pitchFamily="34" charset="-122"/>
                <a:ea typeface="微软雅黑" panose="020B0503020204020204" pitchFamily="34" charset="-122"/>
              </a:rPr>
              <a:t>（</a:t>
            </a:r>
            <a:r>
              <a:rPr lang="en-US" altLang="zh-CN" sz="2000" dirty="0">
                <a:solidFill>
                  <a:srgbClr val="00B050"/>
                </a:solidFill>
                <a:latin typeface="微软雅黑" panose="020B0503020204020204" pitchFamily="34" charset="-122"/>
                <a:ea typeface="微软雅黑" panose="020B0503020204020204" pitchFamily="34" charset="-122"/>
              </a:rPr>
              <a:t>6</a:t>
            </a:r>
            <a:r>
              <a:rPr lang="zh-CN" altLang="en-US" sz="2000" dirty="0">
                <a:solidFill>
                  <a:srgbClr val="00B050"/>
                </a:solidFill>
                <a:latin typeface="微软雅黑" panose="020B0503020204020204" pitchFamily="34" charset="-122"/>
                <a:ea typeface="微软雅黑" panose="020B0503020204020204" pitchFamily="34" charset="-122"/>
              </a:rPr>
              <a:t>）梯度更新</a:t>
            </a:r>
            <a:endParaRPr lang="en-US" altLang="zh-CN" sz="2000" dirty="0">
              <a:solidFill>
                <a:srgbClr val="00B050"/>
              </a:solidFill>
              <a:latin typeface="微软雅黑" panose="020B0503020204020204" pitchFamily="34" charset="-122"/>
              <a:ea typeface="微软雅黑" panose="020B0503020204020204" pitchFamily="34" charset="-122"/>
            </a:endParaRPr>
          </a:p>
          <a:p>
            <a:pPr lvl="1">
              <a:lnSpc>
                <a:spcPct val="150000"/>
              </a:lnSpc>
            </a:pPr>
            <a:r>
              <a:rPr lang="zh-CN" altLang="en-US" sz="2000" dirty="0">
                <a:solidFill>
                  <a:schemeClr val="accent6"/>
                </a:solidFill>
                <a:latin typeface="微软雅黑" panose="020B0503020204020204" pitchFamily="34" charset="-122"/>
                <a:ea typeface="微软雅黑" panose="020B0503020204020204" pitchFamily="34" charset="-122"/>
              </a:rPr>
              <a:t>（</a:t>
            </a:r>
            <a:r>
              <a:rPr lang="en-US" altLang="zh-CN" sz="2000" dirty="0">
                <a:solidFill>
                  <a:schemeClr val="accent6"/>
                </a:solidFill>
                <a:latin typeface="微软雅黑" panose="020B0503020204020204" pitchFamily="34" charset="-122"/>
                <a:ea typeface="微软雅黑" panose="020B0503020204020204" pitchFamily="34" charset="-122"/>
              </a:rPr>
              <a:t>7</a:t>
            </a:r>
            <a:r>
              <a:rPr lang="zh-CN" altLang="en-US" sz="2000" dirty="0">
                <a:solidFill>
                  <a:schemeClr val="accent6"/>
                </a:solidFill>
                <a:latin typeface="微软雅黑" panose="020B0503020204020204" pitchFamily="34" charset="-122"/>
                <a:ea typeface="微软雅黑" panose="020B0503020204020204" pitchFamily="34" charset="-122"/>
              </a:rPr>
              <a:t>）数据预处理</a:t>
            </a:r>
            <a:endParaRPr lang="en-US" altLang="zh-CN" sz="2000" dirty="0">
              <a:solidFill>
                <a:schemeClr val="accent6"/>
              </a:solidFill>
              <a:latin typeface="微软雅黑" panose="020B0503020204020204" pitchFamily="34" charset="-122"/>
              <a:ea typeface="微软雅黑" panose="020B0503020204020204" pitchFamily="34" charset="-122"/>
            </a:endParaRPr>
          </a:p>
          <a:p>
            <a:pPr lvl="1">
              <a:lnSpc>
                <a:spcPct val="150000"/>
              </a:lnSpc>
            </a:pPr>
            <a:endParaRPr lang="en-US" altLang="zh-CN" sz="2000" dirty="0">
              <a:latin typeface="微软雅黑" panose="020B0503020204020204" pitchFamily="34" charset="-122"/>
              <a:ea typeface="微软雅黑" panose="020B0503020204020204" pitchFamily="34" charset="-122"/>
            </a:endParaRPr>
          </a:p>
        </p:txBody>
      </p:sp>
      <p:pic>
        <p:nvPicPr>
          <p:cNvPr id="3" name="图片 2">
            <a:extLst>
              <a:ext uri="{FF2B5EF4-FFF2-40B4-BE49-F238E27FC236}">
                <a16:creationId xmlns:a16="http://schemas.microsoft.com/office/drawing/2014/main" id="{AA85FCE1-D339-4E8A-BC83-77B5DC159BA3}"/>
              </a:ext>
            </a:extLst>
          </p:cNvPr>
          <p:cNvPicPr>
            <a:picLocks noChangeAspect="1"/>
          </p:cNvPicPr>
          <p:nvPr/>
        </p:nvPicPr>
        <p:blipFill>
          <a:blip r:embed="rId3"/>
          <a:stretch>
            <a:fillRect/>
          </a:stretch>
        </p:blipFill>
        <p:spPr>
          <a:xfrm>
            <a:off x="4726305" y="1757641"/>
            <a:ext cx="6419850" cy="3333750"/>
          </a:xfrm>
          <a:prstGeom prst="rect">
            <a:avLst/>
          </a:prstGeom>
        </p:spPr>
      </p:pic>
    </p:spTree>
    <p:extLst>
      <p:ext uri="{BB962C8B-B14F-4D97-AF65-F5344CB8AC3E}">
        <p14:creationId xmlns:p14="http://schemas.microsoft.com/office/powerpoint/2010/main" val="3831496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 name="object 2">
            <a:extLst>
              <a:ext uri="{FF2B5EF4-FFF2-40B4-BE49-F238E27FC236}">
                <a16:creationId xmlns:a16="http://schemas.microsoft.com/office/drawing/2014/main" id="{DA3D3201-782B-49B5-87ED-679053B4483C}"/>
              </a:ext>
            </a:extLst>
          </p:cNvPr>
          <p:cNvSpPr txBox="1">
            <a:spLocks noGrp="1"/>
          </p:cNvSpPr>
          <p:nvPr>
            <p:ph type="title"/>
          </p:nvPr>
        </p:nvSpPr>
        <p:spPr>
          <a:xfrm>
            <a:off x="377048" y="363293"/>
            <a:ext cx="11110443" cy="505405"/>
          </a:xfrm>
        </p:spPr>
        <p:txBody>
          <a:bodyPr>
            <a:noAutofit/>
          </a:bodyPr>
          <a:lstStyle/>
          <a:p>
            <a:pPr algn="ctr" defTabSz="1095167"/>
            <a:r>
              <a:rPr lang="zh-CN" altLang="en-US" sz="2800" b="1" dirty="0">
                <a:ln w="11430"/>
                <a:solidFill>
                  <a:srgbClr val="FFFF00"/>
                </a:solidFill>
                <a:effectLst>
                  <a:outerShdw blurRad="50800" dist="39000" dir="5460000" algn="tl">
                    <a:srgbClr val="000000">
                      <a:alpha val="38000"/>
                    </a:srgbClr>
                  </a:outerShdw>
                </a:effectLst>
                <a:latin typeface="Arial Rounded MT Bold" pitchFamily="34" charset="0"/>
                <a:cs typeface="Arial" charset="0"/>
              </a:rPr>
              <a:t>报告纲要</a:t>
            </a:r>
            <a:endParaRPr lang="en-US" sz="2800" b="1" dirty="0">
              <a:ln w="11430"/>
              <a:solidFill>
                <a:srgbClr val="FFFF00"/>
              </a:solidFill>
              <a:effectLst>
                <a:outerShdw blurRad="50800" dist="39000" dir="5460000" algn="tl">
                  <a:srgbClr val="000000">
                    <a:alpha val="38000"/>
                  </a:srgbClr>
                </a:outerShdw>
              </a:effectLst>
              <a:latin typeface="Arial Rounded MT Bold" pitchFamily="34" charset="0"/>
              <a:cs typeface="Arial" charset="0"/>
            </a:endParaRPr>
          </a:p>
        </p:txBody>
      </p:sp>
      <p:sp>
        <p:nvSpPr>
          <p:cNvPr id="14" name="矩形 13">
            <a:extLst>
              <a:ext uri="{FF2B5EF4-FFF2-40B4-BE49-F238E27FC236}">
                <a16:creationId xmlns:a16="http://schemas.microsoft.com/office/drawing/2014/main" id="{C46C3BD4-468F-4BC4-9BFD-95DD405D8924}"/>
              </a:ext>
            </a:extLst>
          </p:cNvPr>
          <p:cNvSpPr/>
          <p:nvPr/>
        </p:nvSpPr>
        <p:spPr>
          <a:xfrm>
            <a:off x="299601" y="1701183"/>
            <a:ext cx="10907852" cy="3269613"/>
          </a:xfrm>
          <a:prstGeom prst="rect">
            <a:avLst/>
          </a:prstGeom>
        </p:spPr>
        <p:txBody>
          <a:bodyPr wrap="square">
            <a:spAutoFit/>
          </a:bodyPr>
          <a:lstStyle/>
          <a:p>
            <a:pPr marL="742950" lvl="1" indent="-285750">
              <a:lnSpc>
                <a:spcPct val="150000"/>
              </a:lnSpc>
              <a:buFont typeface="Wingdings" panose="05000000000000000000" pitchFamily="2" charset="2"/>
              <a:buChar char="l"/>
            </a:pPr>
            <a:r>
              <a:rPr lang="zh-CN" altLang="en-US" sz="2000" dirty="0">
                <a:solidFill>
                  <a:srgbClr val="FF0000"/>
                </a:solidFill>
                <a:latin typeface="微软雅黑" panose="020B0503020204020204" pitchFamily="34" charset="-122"/>
                <a:ea typeface="微软雅黑" panose="020B0503020204020204" pitchFamily="34" charset="-122"/>
              </a:rPr>
              <a:t>图卷积算法的发展历史、现状和趋势；</a:t>
            </a:r>
            <a:endParaRPr lang="en-US" altLang="zh-CN" sz="2000" dirty="0">
              <a:solidFill>
                <a:srgbClr val="FF0000"/>
              </a:solidFill>
              <a:latin typeface="微软雅黑" panose="020B0503020204020204" pitchFamily="34" charset="-122"/>
              <a:ea typeface="微软雅黑" panose="020B0503020204020204" pitchFamily="34" charset="-122"/>
            </a:endParaRPr>
          </a:p>
          <a:p>
            <a:pPr marL="742950" lvl="1" indent="-285750">
              <a:lnSpc>
                <a:spcPct val="150000"/>
              </a:lnSpc>
              <a:buFont typeface="Wingdings" panose="05000000000000000000" pitchFamily="2" charset="2"/>
              <a:buChar char="l"/>
            </a:pPr>
            <a:r>
              <a:rPr lang="zh-CN" altLang="en-US" sz="2000" dirty="0">
                <a:solidFill>
                  <a:srgbClr val="000000"/>
                </a:solidFill>
                <a:latin typeface="微软雅黑" panose="020B0503020204020204" pitchFamily="34" charset="-122"/>
                <a:ea typeface="微软雅黑" panose="020B0503020204020204" pitchFamily="34" charset="-122"/>
              </a:rPr>
              <a:t>图卷积算法的典型计算模式是什么？</a:t>
            </a:r>
            <a:endParaRPr lang="en-US" altLang="zh-CN" sz="2000" dirty="0">
              <a:solidFill>
                <a:srgbClr val="000000"/>
              </a:solidFill>
              <a:latin typeface="微软雅黑" panose="020B0503020204020204" pitchFamily="34" charset="-122"/>
              <a:ea typeface="微软雅黑" panose="020B0503020204020204" pitchFamily="34" charset="-122"/>
            </a:endParaRPr>
          </a:p>
          <a:p>
            <a:pPr marL="742950" lvl="1" indent="-285750">
              <a:lnSpc>
                <a:spcPct val="150000"/>
              </a:lnSpc>
              <a:buFont typeface="Wingdings" panose="05000000000000000000" pitchFamily="2" charset="2"/>
              <a:buChar char="l"/>
            </a:pPr>
            <a:r>
              <a:rPr lang="zh-CN" altLang="en-US" sz="2000" dirty="0">
                <a:solidFill>
                  <a:srgbClr val="000000"/>
                </a:solidFill>
                <a:latin typeface="微软雅黑" panose="020B0503020204020204" pitchFamily="34" charset="-122"/>
                <a:ea typeface="微软雅黑" panose="020B0503020204020204" pitchFamily="34" charset="-122"/>
              </a:rPr>
              <a:t>图卷积算法的加速难点在哪？与</a:t>
            </a:r>
            <a:r>
              <a:rPr lang="en-US" altLang="zh-CN" sz="2000" dirty="0">
                <a:solidFill>
                  <a:srgbClr val="000000"/>
                </a:solidFill>
                <a:latin typeface="微软雅黑" panose="020B0503020204020204" pitchFamily="34" charset="-122"/>
                <a:ea typeface="微软雅黑" panose="020B0503020204020204" pitchFamily="34" charset="-122"/>
              </a:rPr>
              <a:t>CNN</a:t>
            </a:r>
            <a:r>
              <a:rPr lang="zh-CN" altLang="en-US" sz="2000" dirty="0">
                <a:solidFill>
                  <a:srgbClr val="000000"/>
                </a:solidFill>
                <a:latin typeface="微软雅黑" panose="020B0503020204020204" pitchFamily="34" charset="-122"/>
                <a:ea typeface="微软雅黑" panose="020B0503020204020204" pitchFamily="34" charset="-122"/>
              </a:rPr>
              <a:t>的区别是什么？产业界现存的</a:t>
            </a:r>
            <a:r>
              <a:rPr lang="en-US" altLang="zh-CN" sz="2000" dirty="0">
                <a:solidFill>
                  <a:srgbClr val="000000"/>
                </a:solidFill>
                <a:latin typeface="微软雅黑" panose="020B0503020204020204" pitchFamily="34" charset="-122"/>
                <a:ea typeface="微软雅黑" panose="020B0503020204020204" pitchFamily="34" charset="-122"/>
              </a:rPr>
              <a:t>CNN</a:t>
            </a:r>
            <a:r>
              <a:rPr lang="zh-CN" altLang="en-US" sz="2000" dirty="0">
                <a:solidFill>
                  <a:srgbClr val="000000"/>
                </a:solidFill>
                <a:latin typeface="微软雅黑" panose="020B0503020204020204" pitchFamily="34" charset="-122"/>
                <a:ea typeface="微软雅黑" panose="020B0503020204020204" pitchFamily="34" charset="-122"/>
              </a:rPr>
              <a:t>硬件加速设计能否适用图卷积？</a:t>
            </a:r>
            <a:endParaRPr lang="en-US" altLang="zh-CN" sz="2000" dirty="0">
              <a:solidFill>
                <a:srgbClr val="000000"/>
              </a:solidFill>
              <a:latin typeface="微软雅黑" panose="020B0503020204020204" pitchFamily="34" charset="-122"/>
              <a:ea typeface="微软雅黑" panose="020B0503020204020204" pitchFamily="34" charset="-122"/>
            </a:endParaRPr>
          </a:p>
          <a:p>
            <a:pPr marL="742950" lvl="1" indent="-285750">
              <a:lnSpc>
                <a:spcPct val="150000"/>
              </a:lnSpc>
              <a:buFont typeface="Wingdings" panose="05000000000000000000" pitchFamily="2" charset="2"/>
              <a:buChar char="l"/>
            </a:pPr>
            <a:r>
              <a:rPr lang="en-US" altLang="zh-CN" sz="2000" dirty="0">
                <a:latin typeface="微软雅黑" panose="020B0503020204020204" pitchFamily="34" charset="-122"/>
                <a:ea typeface="微软雅黑" panose="020B0503020204020204" pitchFamily="34" charset="-122"/>
              </a:rPr>
              <a:t>CPU/GPU</a:t>
            </a:r>
            <a:r>
              <a:rPr lang="zh-CN" altLang="en-US" sz="2000" dirty="0">
                <a:latin typeface="微软雅黑" panose="020B0503020204020204" pitchFamily="34" charset="-122"/>
                <a:ea typeface="微软雅黑" panose="020B0503020204020204" pitchFamily="34" charset="-122"/>
              </a:rPr>
              <a:t>上针对图卷积算法加速的现状；</a:t>
            </a:r>
            <a:endParaRPr lang="en-US" altLang="zh-CN" sz="2000" dirty="0">
              <a:latin typeface="微软雅黑" panose="020B0503020204020204" pitchFamily="34" charset="-122"/>
              <a:ea typeface="微软雅黑" panose="020B0503020204020204" pitchFamily="34" charset="-122"/>
            </a:endParaRPr>
          </a:p>
          <a:p>
            <a:pPr marL="742950" lvl="1" indent="-285750">
              <a:lnSpc>
                <a:spcPct val="150000"/>
              </a:lnSpc>
              <a:buFont typeface="Wingdings" panose="05000000000000000000" pitchFamily="2" charset="2"/>
              <a:buChar char="l"/>
            </a:pPr>
            <a:r>
              <a:rPr lang="zh-CN" altLang="en-US" sz="2000" dirty="0">
                <a:latin typeface="微软雅黑" panose="020B0503020204020204" pitchFamily="34" charset="-122"/>
                <a:ea typeface="微软雅黑" panose="020B0503020204020204" pitchFamily="34" charset="-122"/>
              </a:rPr>
              <a:t>几种典型的大图图卷积硬件加速器设计；</a:t>
            </a:r>
            <a:endParaRPr lang="en-US" altLang="zh-CN" sz="2000" dirty="0">
              <a:latin typeface="微软雅黑" panose="020B0503020204020204" pitchFamily="34" charset="-122"/>
              <a:ea typeface="微软雅黑" panose="020B0503020204020204" pitchFamily="34" charset="-122"/>
            </a:endParaRPr>
          </a:p>
          <a:p>
            <a:pPr marL="742950" lvl="1" indent="-285750">
              <a:lnSpc>
                <a:spcPct val="150000"/>
              </a:lnSpc>
              <a:buFont typeface="Wingdings" panose="05000000000000000000" pitchFamily="2" charset="2"/>
              <a:buChar char="l"/>
            </a:pPr>
            <a:r>
              <a:rPr lang="zh-CN" altLang="en-US" sz="2000" dirty="0">
                <a:latin typeface="微软雅黑" panose="020B0503020204020204" pitchFamily="34" charset="-122"/>
                <a:ea typeface="微软雅黑" panose="020B0503020204020204" pitchFamily="34" charset="-122"/>
              </a:rPr>
              <a:t>我们的工作：针对姿态识别图卷积算法的软硬件加速设计；</a:t>
            </a:r>
            <a:endParaRPr lang="en-US" altLang="zh-CN" sz="20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22243036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 name="object 2">
            <a:extLst>
              <a:ext uri="{FF2B5EF4-FFF2-40B4-BE49-F238E27FC236}">
                <a16:creationId xmlns:a16="http://schemas.microsoft.com/office/drawing/2014/main" id="{DA3D3201-782B-49B5-87ED-679053B4483C}"/>
              </a:ext>
            </a:extLst>
          </p:cNvPr>
          <p:cNvSpPr txBox="1">
            <a:spLocks noGrp="1"/>
          </p:cNvSpPr>
          <p:nvPr>
            <p:ph type="title"/>
          </p:nvPr>
        </p:nvSpPr>
        <p:spPr>
          <a:xfrm>
            <a:off x="377048" y="363293"/>
            <a:ext cx="11110443" cy="505405"/>
          </a:xfrm>
        </p:spPr>
        <p:txBody>
          <a:bodyPr>
            <a:noAutofit/>
          </a:bodyPr>
          <a:lstStyle/>
          <a:p>
            <a:pPr algn="ctr" defTabSz="1095167"/>
            <a:r>
              <a:rPr lang="zh-CN" altLang="en-US" sz="2800" b="1" dirty="0">
                <a:ln w="11430"/>
                <a:solidFill>
                  <a:srgbClr val="FFFF00"/>
                </a:solidFill>
                <a:effectLst>
                  <a:outerShdw blurRad="50800" dist="39000" dir="5460000" algn="tl">
                    <a:srgbClr val="000000">
                      <a:alpha val="38000"/>
                    </a:srgbClr>
                  </a:outerShdw>
                </a:effectLst>
                <a:latin typeface="Arial Rounded MT Bold" pitchFamily="34" charset="0"/>
                <a:cs typeface="Arial" charset="0"/>
              </a:rPr>
              <a:t>报告纲要</a:t>
            </a:r>
            <a:endParaRPr lang="en-US" sz="2800" b="1" dirty="0">
              <a:ln w="11430"/>
              <a:solidFill>
                <a:srgbClr val="FFFF00"/>
              </a:solidFill>
              <a:effectLst>
                <a:outerShdw blurRad="50800" dist="39000" dir="5460000" algn="tl">
                  <a:srgbClr val="000000">
                    <a:alpha val="38000"/>
                  </a:srgbClr>
                </a:outerShdw>
              </a:effectLst>
              <a:latin typeface="Arial Rounded MT Bold" pitchFamily="34" charset="0"/>
              <a:cs typeface="Arial" charset="0"/>
            </a:endParaRPr>
          </a:p>
        </p:txBody>
      </p:sp>
      <p:sp>
        <p:nvSpPr>
          <p:cNvPr id="14" name="矩形 13">
            <a:extLst>
              <a:ext uri="{FF2B5EF4-FFF2-40B4-BE49-F238E27FC236}">
                <a16:creationId xmlns:a16="http://schemas.microsoft.com/office/drawing/2014/main" id="{C46C3BD4-468F-4BC4-9BFD-95DD405D8924}"/>
              </a:ext>
            </a:extLst>
          </p:cNvPr>
          <p:cNvSpPr/>
          <p:nvPr/>
        </p:nvSpPr>
        <p:spPr>
          <a:xfrm>
            <a:off x="299601" y="1701183"/>
            <a:ext cx="10907852" cy="3269613"/>
          </a:xfrm>
          <a:prstGeom prst="rect">
            <a:avLst/>
          </a:prstGeom>
        </p:spPr>
        <p:txBody>
          <a:bodyPr wrap="square">
            <a:spAutoFit/>
          </a:bodyPr>
          <a:lstStyle/>
          <a:p>
            <a:pPr marL="742950" lvl="1" indent="-285750">
              <a:lnSpc>
                <a:spcPct val="150000"/>
              </a:lnSpc>
              <a:buFont typeface="Wingdings" panose="05000000000000000000" pitchFamily="2" charset="2"/>
              <a:buChar char="l"/>
            </a:pPr>
            <a:r>
              <a:rPr lang="zh-CN" altLang="en-US" sz="2000">
                <a:latin typeface="微软雅黑" panose="020B0503020204020204" pitchFamily="34" charset="-122"/>
                <a:ea typeface="微软雅黑" panose="020B0503020204020204" pitchFamily="34" charset="-122"/>
              </a:rPr>
              <a:t>图</a:t>
            </a:r>
            <a:r>
              <a:rPr lang="zh-CN" altLang="en-US" sz="2000" dirty="0">
                <a:latin typeface="微软雅黑" panose="020B0503020204020204" pitchFamily="34" charset="-122"/>
                <a:ea typeface="微软雅黑" panose="020B0503020204020204" pitchFamily="34" charset="-122"/>
              </a:rPr>
              <a:t>卷积算法的发展历史、现状和趋势；</a:t>
            </a:r>
            <a:endParaRPr lang="en-US" altLang="zh-CN" sz="2000" dirty="0">
              <a:latin typeface="微软雅黑" panose="020B0503020204020204" pitchFamily="34" charset="-122"/>
              <a:ea typeface="微软雅黑" panose="020B0503020204020204" pitchFamily="34" charset="-122"/>
            </a:endParaRPr>
          </a:p>
          <a:p>
            <a:pPr marL="742950" lvl="1" indent="-285750">
              <a:lnSpc>
                <a:spcPct val="150000"/>
              </a:lnSpc>
              <a:buFont typeface="Wingdings" panose="05000000000000000000" pitchFamily="2" charset="2"/>
              <a:buChar char="l"/>
            </a:pPr>
            <a:r>
              <a:rPr lang="zh-CN" altLang="en-US" sz="2000" dirty="0">
                <a:latin typeface="微软雅黑" panose="020B0503020204020204" pitchFamily="34" charset="-122"/>
                <a:ea typeface="微软雅黑" panose="020B0503020204020204" pitchFamily="34" charset="-122"/>
              </a:rPr>
              <a:t>图卷积算法的典型计算模式是什么？</a:t>
            </a:r>
            <a:endParaRPr lang="en-US" altLang="zh-CN" sz="2000" dirty="0">
              <a:latin typeface="微软雅黑" panose="020B0503020204020204" pitchFamily="34" charset="-122"/>
              <a:ea typeface="微软雅黑" panose="020B0503020204020204" pitchFamily="34" charset="-122"/>
            </a:endParaRPr>
          </a:p>
          <a:p>
            <a:pPr marL="742950" lvl="1" indent="-285750">
              <a:lnSpc>
                <a:spcPct val="150000"/>
              </a:lnSpc>
              <a:buFont typeface="Wingdings" panose="05000000000000000000" pitchFamily="2" charset="2"/>
              <a:buChar char="l"/>
            </a:pPr>
            <a:r>
              <a:rPr lang="zh-CN" altLang="en-US" sz="2000" dirty="0">
                <a:latin typeface="微软雅黑" panose="020B0503020204020204" pitchFamily="34" charset="-122"/>
                <a:ea typeface="微软雅黑" panose="020B0503020204020204" pitchFamily="34" charset="-122"/>
              </a:rPr>
              <a:t>图卷积算法的加速难点在哪？与</a:t>
            </a:r>
            <a:r>
              <a:rPr lang="en-US" altLang="zh-CN" sz="2000" dirty="0">
                <a:latin typeface="微软雅黑" panose="020B0503020204020204" pitchFamily="34" charset="-122"/>
                <a:ea typeface="微软雅黑" panose="020B0503020204020204" pitchFamily="34" charset="-122"/>
              </a:rPr>
              <a:t>CNN</a:t>
            </a:r>
            <a:r>
              <a:rPr lang="zh-CN" altLang="en-US" sz="2000" dirty="0">
                <a:latin typeface="微软雅黑" panose="020B0503020204020204" pitchFamily="34" charset="-122"/>
                <a:ea typeface="微软雅黑" panose="020B0503020204020204" pitchFamily="34" charset="-122"/>
              </a:rPr>
              <a:t>的区别是什么？产业界现存的</a:t>
            </a:r>
            <a:r>
              <a:rPr lang="en-US" altLang="zh-CN" sz="2000" dirty="0">
                <a:latin typeface="微软雅黑" panose="020B0503020204020204" pitchFamily="34" charset="-122"/>
                <a:ea typeface="微软雅黑" panose="020B0503020204020204" pitchFamily="34" charset="-122"/>
              </a:rPr>
              <a:t>CNN</a:t>
            </a:r>
            <a:r>
              <a:rPr lang="zh-CN" altLang="en-US" sz="2000" dirty="0">
                <a:latin typeface="微软雅黑" panose="020B0503020204020204" pitchFamily="34" charset="-122"/>
                <a:ea typeface="微软雅黑" panose="020B0503020204020204" pitchFamily="34" charset="-122"/>
              </a:rPr>
              <a:t>硬件加速设计能否适用图卷积？</a:t>
            </a:r>
            <a:endParaRPr lang="en-US" altLang="zh-CN" sz="2000" dirty="0">
              <a:latin typeface="微软雅黑" panose="020B0503020204020204" pitchFamily="34" charset="-122"/>
              <a:ea typeface="微软雅黑" panose="020B0503020204020204" pitchFamily="34" charset="-122"/>
            </a:endParaRPr>
          </a:p>
          <a:p>
            <a:pPr marL="742950" lvl="1" indent="-285750">
              <a:lnSpc>
                <a:spcPct val="150000"/>
              </a:lnSpc>
              <a:buFont typeface="Wingdings" panose="05000000000000000000" pitchFamily="2" charset="2"/>
              <a:buChar char="l"/>
            </a:pPr>
            <a:r>
              <a:rPr lang="en-US" altLang="zh-CN" sz="2000" dirty="0">
                <a:latin typeface="微软雅黑" panose="020B0503020204020204" pitchFamily="34" charset="-122"/>
                <a:ea typeface="微软雅黑" panose="020B0503020204020204" pitchFamily="34" charset="-122"/>
              </a:rPr>
              <a:t>CPU/GPU</a:t>
            </a:r>
            <a:r>
              <a:rPr lang="zh-CN" altLang="en-US" sz="2000" dirty="0">
                <a:latin typeface="微软雅黑" panose="020B0503020204020204" pitchFamily="34" charset="-122"/>
                <a:ea typeface="微软雅黑" panose="020B0503020204020204" pitchFamily="34" charset="-122"/>
              </a:rPr>
              <a:t>上针对图卷积算法加速的现状；</a:t>
            </a:r>
            <a:endParaRPr lang="en-US" altLang="zh-CN" sz="2000" dirty="0">
              <a:latin typeface="微软雅黑" panose="020B0503020204020204" pitchFamily="34" charset="-122"/>
              <a:ea typeface="微软雅黑" panose="020B0503020204020204" pitchFamily="34" charset="-122"/>
            </a:endParaRPr>
          </a:p>
          <a:p>
            <a:pPr marL="742950" lvl="1" indent="-285750">
              <a:lnSpc>
                <a:spcPct val="150000"/>
              </a:lnSpc>
              <a:buFont typeface="Wingdings" panose="05000000000000000000" pitchFamily="2" charset="2"/>
              <a:buChar char="l"/>
            </a:pPr>
            <a:r>
              <a:rPr lang="zh-CN" altLang="en-US" sz="2000" dirty="0">
                <a:latin typeface="微软雅黑" panose="020B0503020204020204" pitchFamily="34" charset="-122"/>
                <a:ea typeface="微软雅黑" panose="020B0503020204020204" pitchFamily="34" charset="-122"/>
              </a:rPr>
              <a:t>几种典型的大图图卷积硬件加速器设计；</a:t>
            </a:r>
            <a:endParaRPr lang="en-US" altLang="zh-CN" sz="2000" dirty="0">
              <a:latin typeface="微软雅黑" panose="020B0503020204020204" pitchFamily="34" charset="-122"/>
              <a:ea typeface="微软雅黑" panose="020B0503020204020204" pitchFamily="34" charset="-122"/>
            </a:endParaRPr>
          </a:p>
          <a:p>
            <a:pPr marL="742950" lvl="1" indent="-285750">
              <a:lnSpc>
                <a:spcPct val="150000"/>
              </a:lnSpc>
              <a:buFont typeface="Wingdings" panose="05000000000000000000" pitchFamily="2" charset="2"/>
              <a:buChar char="l"/>
            </a:pPr>
            <a:r>
              <a:rPr lang="zh-CN" altLang="en-US" sz="2000" dirty="0">
                <a:solidFill>
                  <a:srgbClr val="FF0000"/>
                </a:solidFill>
                <a:latin typeface="微软雅黑" panose="020B0503020204020204" pitchFamily="34" charset="-122"/>
                <a:ea typeface="微软雅黑" panose="020B0503020204020204" pitchFamily="34" charset="-122"/>
              </a:rPr>
              <a:t>我们的工作：针对姿态识别图卷积算法的软硬件加速设计；</a:t>
            </a:r>
            <a:endParaRPr lang="en-US" altLang="zh-CN" sz="2000" dirty="0">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2261976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 name="object 2">
            <a:extLst>
              <a:ext uri="{FF2B5EF4-FFF2-40B4-BE49-F238E27FC236}">
                <a16:creationId xmlns:a16="http://schemas.microsoft.com/office/drawing/2014/main" id="{DA3D3201-782B-49B5-87ED-679053B4483C}"/>
              </a:ext>
            </a:extLst>
          </p:cNvPr>
          <p:cNvSpPr txBox="1">
            <a:spLocks noGrp="1"/>
          </p:cNvSpPr>
          <p:nvPr>
            <p:ph type="title"/>
          </p:nvPr>
        </p:nvSpPr>
        <p:spPr>
          <a:xfrm>
            <a:off x="377048" y="363293"/>
            <a:ext cx="11110443" cy="505405"/>
          </a:xfrm>
        </p:spPr>
        <p:txBody>
          <a:bodyPr>
            <a:noAutofit/>
          </a:bodyPr>
          <a:lstStyle/>
          <a:p>
            <a:pPr algn="ctr" defTabSz="1095167"/>
            <a:r>
              <a:rPr lang="en-US" sz="2800" b="1" dirty="0">
                <a:ln w="11430"/>
                <a:solidFill>
                  <a:srgbClr val="FFFF00"/>
                </a:solidFill>
                <a:effectLst>
                  <a:outerShdw blurRad="50800" dist="39000" dir="5460000" algn="tl">
                    <a:srgbClr val="000000">
                      <a:alpha val="38000"/>
                    </a:srgbClr>
                  </a:outerShdw>
                </a:effectLst>
                <a:latin typeface="Arial Rounded MT Bold" pitchFamily="34" charset="0"/>
                <a:cs typeface="Arial" charset="0"/>
              </a:rPr>
              <a:t>7.</a:t>
            </a:r>
            <a:r>
              <a:rPr lang="zh-CN" altLang="en-US" sz="2800" b="1" dirty="0">
                <a:ln w="11430"/>
                <a:solidFill>
                  <a:srgbClr val="FFFF00"/>
                </a:solidFill>
                <a:effectLst>
                  <a:outerShdw blurRad="50800" dist="39000" dir="5460000" algn="tl">
                    <a:srgbClr val="000000">
                      <a:alpha val="38000"/>
                    </a:srgbClr>
                  </a:outerShdw>
                </a:effectLst>
                <a:latin typeface="Arial Rounded MT Bold" pitchFamily="34" charset="0"/>
                <a:cs typeface="Arial" charset="0"/>
              </a:rPr>
              <a:t>针对姿态识别图卷积算法的软硬件加速设计</a:t>
            </a:r>
            <a:endParaRPr lang="en-US" sz="2800" b="1" dirty="0">
              <a:ln w="11430"/>
              <a:solidFill>
                <a:srgbClr val="FFFF00"/>
              </a:solidFill>
              <a:effectLst>
                <a:outerShdw blurRad="50800" dist="39000" dir="5460000" algn="tl">
                  <a:srgbClr val="000000">
                    <a:alpha val="38000"/>
                  </a:srgbClr>
                </a:outerShdw>
              </a:effectLst>
              <a:latin typeface="Arial Rounded MT Bold" pitchFamily="34" charset="0"/>
              <a:cs typeface="Arial" charset="0"/>
            </a:endParaRPr>
          </a:p>
        </p:txBody>
      </p:sp>
      <p:sp>
        <p:nvSpPr>
          <p:cNvPr id="14" name="矩形 13">
            <a:extLst>
              <a:ext uri="{FF2B5EF4-FFF2-40B4-BE49-F238E27FC236}">
                <a16:creationId xmlns:a16="http://schemas.microsoft.com/office/drawing/2014/main" id="{C46C3BD4-468F-4BC4-9BFD-95DD405D8924}"/>
              </a:ext>
            </a:extLst>
          </p:cNvPr>
          <p:cNvSpPr/>
          <p:nvPr/>
        </p:nvSpPr>
        <p:spPr>
          <a:xfrm>
            <a:off x="-169029" y="1204298"/>
            <a:ext cx="10907852" cy="499624"/>
          </a:xfrm>
          <a:prstGeom prst="rect">
            <a:avLst/>
          </a:prstGeom>
        </p:spPr>
        <p:txBody>
          <a:bodyPr wrap="square">
            <a:spAutoFit/>
          </a:bodyPr>
          <a:lstStyle/>
          <a:p>
            <a:pPr lvl="1">
              <a:lnSpc>
                <a:spcPct val="150000"/>
              </a:lnSpc>
            </a:pPr>
            <a:r>
              <a:rPr lang="zh-CN" altLang="en-US" sz="2000" dirty="0">
                <a:latin typeface="微软雅黑" panose="020B0503020204020204" pitchFamily="34" charset="-122"/>
                <a:ea typeface="微软雅黑" panose="020B0503020204020204" pitchFamily="34" charset="-122"/>
              </a:rPr>
              <a:t>姿态识别图卷积：姿态问题图建模（小图）</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卷积网络</a:t>
            </a:r>
            <a:endParaRPr lang="en-US" altLang="zh-CN" sz="2000" dirty="0">
              <a:latin typeface="微软雅黑" panose="020B0503020204020204" pitchFamily="34" charset="-122"/>
              <a:ea typeface="微软雅黑" panose="020B0503020204020204" pitchFamily="34" charset="-122"/>
            </a:endParaRPr>
          </a:p>
        </p:txBody>
      </p:sp>
      <p:pic>
        <p:nvPicPr>
          <p:cNvPr id="6" name="图片 5">
            <a:extLst>
              <a:ext uri="{FF2B5EF4-FFF2-40B4-BE49-F238E27FC236}">
                <a16:creationId xmlns:a16="http://schemas.microsoft.com/office/drawing/2014/main" id="{87281393-0D01-4364-9037-F3270DFE4B82}"/>
              </a:ext>
            </a:extLst>
          </p:cNvPr>
          <p:cNvPicPr/>
          <p:nvPr/>
        </p:nvPicPr>
        <p:blipFill>
          <a:blip r:embed="rId3"/>
          <a:stretch>
            <a:fillRect/>
          </a:stretch>
        </p:blipFill>
        <p:spPr>
          <a:xfrm>
            <a:off x="152717" y="1795939"/>
            <a:ext cx="3367723" cy="3266122"/>
          </a:xfrm>
          <a:prstGeom prst="rect">
            <a:avLst/>
          </a:prstGeom>
        </p:spPr>
      </p:pic>
      <p:pic>
        <p:nvPicPr>
          <p:cNvPr id="12" name="图片 11">
            <a:extLst>
              <a:ext uri="{FF2B5EF4-FFF2-40B4-BE49-F238E27FC236}">
                <a16:creationId xmlns:a16="http://schemas.microsoft.com/office/drawing/2014/main" id="{E2C899D6-E73D-41B0-AF40-BF418193C83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62666" y="1971857"/>
            <a:ext cx="5066667" cy="2914286"/>
          </a:xfrm>
          <a:prstGeom prst="rect">
            <a:avLst/>
          </a:prstGeom>
        </p:spPr>
      </p:pic>
      <p:pic>
        <p:nvPicPr>
          <p:cNvPr id="17" name="图片 16">
            <a:extLst>
              <a:ext uri="{FF2B5EF4-FFF2-40B4-BE49-F238E27FC236}">
                <a16:creationId xmlns:a16="http://schemas.microsoft.com/office/drawing/2014/main" id="{A9DB353A-55B3-439D-9B88-8692E52C6F6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09346" y="1971857"/>
            <a:ext cx="4924425" cy="3914095"/>
          </a:xfrm>
          <a:prstGeom prst="rect">
            <a:avLst/>
          </a:prstGeom>
        </p:spPr>
      </p:pic>
      <p:pic>
        <p:nvPicPr>
          <p:cNvPr id="19" name="图片 18">
            <a:extLst>
              <a:ext uri="{FF2B5EF4-FFF2-40B4-BE49-F238E27FC236}">
                <a16:creationId xmlns:a16="http://schemas.microsoft.com/office/drawing/2014/main" id="{659B402D-FFE1-470F-86E9-6863476C3E93}"/>
              </a:ext>
            </a:extLst>
          </p:cNvPr>
          <p:cNvPicPr>
            <a:picLocks noChangeAspect="1"/>
          </p:cNvPicPr>
          <p:nvPr/>
        </p:nvPicPr>
        <p:blipFill>
          <a:blip r:embed="rId6"/>
          <a:stretch>
            <a:fillRect/>
          </a:stretch>
        </p:blipFill>
        <p:spPr>
          <a:xfrm>
            <a:off x="733941" y="930656"/>
            <a:ext cx="10181709" cy="2998248"/>
          </a:xfrm>
          <a:prstGeom prst="rect">
            <a:avLst/>
          </a:prstGeom>
        </p:spPr>
      </p:pic>
    </p:spTree>
    <p:extLst>
      <p:ext uri="{BB962C8B-B14F-4D97-AF65-F5344CB8AC3E}">
        <p14:creationId xmlns:p14="http://schemas.microsoft.com/office/powerpoint/2010/main" val="640220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6" presetClass="emph" presetSubtype="0" fill="hold" nodeType="clickEffect">
                                  <p:stCondLst>
                                    <p:cond delay="0"/>
                                  </p:stCondLst>
                                  <p:childTnLst>
                                    <p:animEffect transition="out" filter="fade">
                                      <p:cBhvr>
                                        <p:cTn id="12" dur="500" tmFilter="0, 0; .2, .5; .8, .5; 1, 0"/>
                                        <p:tgtEl>
                                          <p:spTgt spid="12"/>
                                        </p:tgtEl>
                                      </p:cBhvr>
                                    </p:animEffect>
                                    <p:animScale>
                                      <p:cBhvr>
                                        <p:cTn id="13" dur="250" autoRev="1" fill="hold"/>
                                        <p:tgtEl>
                                          <p:spTgt spid="12"/>
                                        </p:tgtEl>
                                      </p:cBhvr>
                                      <p:by x="105000" y="105000"/>
                                    </p:animScale>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17"/>
                                        </p:tgtEl>
                                        <p:attrNameLst>
                                          <p:attrName>style.visibility</p:attrName>
                                        </p:attrNameLst>
                                      </p:cBhvr>
                                      <p:to>
                                        <p:strVal val="visible"/>
                                      </p:to>
                                    </p:set>
                                    <p:anim calcmode="lin" valueType="num">
                                      <p:cBhvr additive="base">
                                        <p:cTn id="18" dur="500" fill="hold"/>
                                        <p:tgtEl>
                                          <p:spTgt spid="17"/>
                                        </p:tgtEl>
                                        <p:attrNameLst>
                                          <p:attrName>ppt_x</p:attrName>
                                        </p:attrNameLst>
                                      </p:cBhvr>
                                      <p:tavLst>
                                        <p:tav tm="0">
                                          <p:val>
                                            <p:strVal val="#ppt_x"/>
                                          </p:val>
                                        </p:tav>
                                        <p:tav tm="100000">
                                          <p:val>
                                            <p:strVal val="#ppt_x"/>
                                          </p:val>
                                        </p:tav>
                                      </p:tavLst>
                                    </p:anim>
                                    <p:anim calcmode="lin" valueType="num">
                                      <p:cBhvr additive="base">
                                        <p:cTn id="19"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19"/>
                                        </p:tgtEl>
                                        <p:attrNameLst>
                                          <p:attrName>style.visibility</p:attrName>
                                        </p:attrNameLst>
                                      </p:cBhvr>
                                      <p:to>
                                        <p:strVal val="visible"/>
                                      </p:to>
                                    </p:set>
                                    <p:anim calcmode="lin" valueType="num">
                                      <p:cBhvr additive="base">
                                        <p:cTn id="24" dur="500" fill="hold"/>
                                        <p:tgtEl>
                                          <p:spTgt spid="19"/>
                                        </p:tgtEl>
                                        <p:attrNameLst>
                                          <p:attrName>ppt_x</p:attrName>
                                        </p:attrNameLst>
                                      </p:cBhvr>
                                      <p:tavLst>
                                        <p:tav tm="0">
                                          <p:val>
                                            <p:strVal val="#ppt_x"/>
                                          </p:val>
                                        </p:tav>
                                        <p:tav tm="100000">
                                          <p:val>
                                            <p:strVal val="#ppt_x"/>
                                          </p:val>
                                        </p:tav>
                                      </p:tavLst>
                                    </p:anim>
                                    <p:anim calcmode="lin" valueType="num">
                                      <p:cBhvr additive="base">
                                        <p:cTn id="25"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 name="object 2">
            <a:extLst>
              <a:ext uri="{FF2B5EF4-FFF2-40B4-BE49-F238E27FC236}">
                <a16:creationId xmlns:a16="http://schemas.microsoft.com/office/drawing/2014/main" id="{DA3D3201-782B-49B5-87ED-679053B4483C}"/>
              </a:ext>
            </a:extLst>
          </p:cNvPr>
          <p:cNvSpPr txBox="1">
            <a:spLocks noGrp="1"/>
          </p:cNvSpPr>
          <p:nvPr>
            <p:ph type="title"/>
          </p:nvPr>
        </p:nvSpPr>
        <p:spPr>
          <a:xfrm>
            <a:off x="377048" y="363293"/>
            <a:ext cx="11110443" cy="505405"/>
          </a:xfrm>
        </p:spPr>
        <p:txBody>
          <a:bodyPr>
            <a:noAutofit/>
          </a:bodyPr>
          <a:lstStyle/>
          <a:p>
            <a:pPr algn="ctr" defTabSz="1095167"/>
            <a:r>
              <a:rPr lang="en-US" sz="2800" b="1" dirty="0">
                <a:ln w="11430"/>
                <a:solidFill>
                  <a:srgbClr val="FFFF00"/>
                </a:solidFill>
                <a:effectLst>
                  <a:outerShdw blurRad="50800" dist="39000" dir="5460000" algn="tl">
                    <a:srgbClr val="000000">
                      <a:alpha val="38000"/>
                    </a:srgbClr>
                  </a:outerShdw>
                </a:effectLst>
                <a:latin typeface="Arial Rounded MT Bold" pitchFamily="34" charset="0"/>
                <a:cs typeface="Arial" charset="0"/>
              </a:rPr>
              <a:t>7.</a:t>
            </a:r>
            <a:r>
              <a:rPr lang="zh-CN" altLang="en-US" sz="2800" b="1" dirty="0">
                <a:ln w="11430"/>
                <a:solidFill>
                  <a:srgbClr val="FFFF00"/>
                </a:solidFill>
                <a:effectLst>
                  <a:outerShdw blurRad="50800" dist="39000" dir="5460000" algn="tl">
                    <a:srgbClr val="000000">
                      <a:alpha val="38000"/>
                    </a:srgbClr>
                  </a:outerShdw>
                </a:effectLst>
                <a:latin typeface="Arial Rounded MT Bold" pitchFamily="34" charset="0"/>
                <a:cs typeface="Arial" charset="0"/>
              </a:rPr>
              <a:t>针对姿态识别图卷积算法的软硬件加速设计</a:t>
            </a:r>
            <a:endParaRPr lang="en-US" sz="2800" b="1" dirty="0">
              <a:ln w="11430"/>
              <a:solidFill>
                <a:srgbClr val="FFFF00"/>
              </a:solidFill>
              <a:effectLst>
                <a:outerShdw blurRad="50800" dist="39000" dir="5460000" algn="tl">
                  <a:srgbClr val="000000">
                    <a:alpha val="38000"/>
                  </a:srgbClr>
                </a:outerShdw>
              </a:effectLst>
              <a:latin typeface="Arial Rounded MT Bold" pitchFamily="34" charset="0"/>
              <a:cs typeface="Arial" charset="0"/>
            </a:endParaRPr>
          </a:p>
        </p:txBody>
      </p:sp>
      <p:sp>
        <p:nvSpPr>
          <p:cNvPr id="14" name="矩形 13">
            <a:extLst>
              <a:ext uri="{FF2B5EF4-FFF2-40B4-BE49-F238E27FC236}">
                <a16:creationId xmlns:a16="http://schemas.microsoft.com/office/drawing/2014/main" id="{C46C3BD4-468F-4BC4-9BFD-95DD405D8924}"/>
              </a:ext>
            </a:extLst>
          </p:cNvPr>
          <p:cNvSpPr/>
          <p:nvPr/>
        </p:nvSpPr>
        <p:spPr>
          <a:xfrm>
            <a:off x="-169029" y="1204298"/>
            <a:ext cx="10907852" cy="499624"/>
          </a:xfrm>
          <a:prstGeom prst="rect">
            <a:avLst/>
          </a:prstGeom>
        </p:spPr>
        <p:txBody>
          <a:bodyPr wrap="square">
            <a:spAutoFit/>
          </a:bodyPr>
          <a:lstStyle/>
          <a:p>
            <a:pPr lvl="1">
              <a:lnSpc>
                <a:spcPct val="150000"/>
              </a:lnSpc>
            </a:pPr>
            <a:r>
              <a:rPr lang="zh-CN" altLang="en-US" sz="2000" dirty="0">
                <a:latin typeface="微软雅黑" panose="020B0503020204020204" pitchFamily="34" charset="-122"/>
                <a:ea typeface="微软雅黑" panose="020B0503020204020204" pitchFamily="34" charset="-122"/>
              </a:rPr>
              <a:t>姿态识别图卷积</a:t>
            </a:r>
            <a:r>
              <a:rPr lang="en-US" altLang="zh-CN" sz="2000" dirty="0">
                <a:latin typeface="微软雅黑" panose="020B0503020204020204" pitchFamily="34" charset="-122"/>
                <a:ea typeface="微软雅黑" panose="020B0503020204020204" pitchFamily="34" charset="-122"/>
              </a:rPr>
              <a:t>(2s-AGCN)</a:t>
            </a:r>
            <a:r>
              <a:rPr lang="zh-CN" altLang="en-US" sz="2000" dirty="0">
                <a:latin typeface="微软雅黑" panose="020B0503020204020204" pitchFamily="34" charset="-122"/>
                <a:ea typeface="微软雅黑" panose="020B0503020204020204" pitchFamily="34" charset="-122"/>
              </a:rPr>
              <a:t>计算范式：</a:t>
            </a:r>
            <a:endParaRPr lang="en-US" altLang="zh-CN" sz="2000" dirty="0">
              <a:latin typeface="微软雅黑" panose="020B0503020204020204" pitchFamily="34" charset="-122"/>
              <a:ea typeface="微软雅黑" panose="020B0503020204020204" pitchFamily="34" charset="-122"/>
            </a:endParaRPr>
          </a:p>
        </p:txBody>
      </p:sp>
      <p:pic>
        <p:nvPicPr>
          <p:cNvPr id="3" name="图片 2">
            <a:extLst>
              <a:ext uri="{FF2B5EF4-FFF2-40B4-BE49-F238E27FC236}">
                <a16:creationId xmlns:a16="http://schemas.microsoft.com/office/drawing/2014/main" id="{8145FBFA-CF63-4E3C-95A8-A1597FF6023E}"/>
              </a:ext>
            </a:extLst>
          </p:cNvPr>
          <p:cNvPicPr>
            <a:picLocks noChangeAspect="1"/>
          </p:cNvPicPr>
          <p:nvPr/>
        </p:nvPicPr>
        <p:blipFill>
          <a:blip r:embed="rId3"/>
          <a:stretch>
            <a:fillRect/>
          </a:stretch>
        </p:blipFill>
        <p:spPr>
          <a:xfrm>
            <a:off x="4772503" y="1568561"/>
            <a:ext cx="4410952" cy="941922"/>
          </a:xfrm>
          <a:prstGeom prst="rect">
            <a:avLst/>
          </a:prstGeom>
        </p:spPr>
      </p:pic>
      <p:pic>
        <p:nvPicPr>
          <p:cNvPr id="10" name="图片 9">
            <a:extLst>
              <a:ext uri="{FF2B5EF4-FFF2-40B4-BE49-F238E27FC236}">
                <a16:creationId xmlns:a16="http://schemas.microsoft.com/office/drawing/2014/main" id="{6A4E2B4A-3E07-4C1A-909D-80D263694B04}"/>
              </a:ext>
            </a:extLst>
          </p:cNvPr>
          <p:cNvPicPr/>
          <p:nvPr/>
        </p:nvPicPr>
        <p:blipFill>
          <a:blip r:embed="rId4"/>
          <a:stretch>
            <a:fillRect/>
          </a:stretch>
        </p:blipFill>
        <p:spPr>
          <a:xfrm>
            <a:off x="490378" y="2341145"/>
            <a:ext cx="3367723" cy="3266122"/>
          </a:xfrm>
          <a:prstGeom prst="rect">
            <a:avLst/>
          </a:prstGeom>
        </p:spPr>
      </p:pic>
      <p:pic>
        <p:nvPicPr>
          <p:cNvPr id="5" name="图片 4">
            <a:extLst>
              <a:ext uri="{FF2B5EF4-FFF2-40B4-BE49-F238E27FC236}">
                <a16:creationId xmlns:a16="http://schemas.microsoft.com/office/drawing/2014/main" id="{2D8F3FB1-F67B-4A9D-B4B1-8DD763FE3171}"/>
              </a:ext>
            </a:extLst>
          </p:cNvPr>
          <p:cNvPicPr>
            <a:picLocks noChangeAspect="1"/>
          </p:cNvPicPr>
          <p:nvPr/>
        </p:nvPicPr>
        <p:blipFill>
          <a:blip r:embed="rId5"/>
          <a:stretch>
            <a:fillRect/>
          </a:stretch>
        </p:blipFill>
        <p:spPr>
          <a:xfrm>
            <a:off x="4043362" y="2473542"/>
            <a:ext cx="3190875" cy="3133725"/>
          </a:xfrm>
          <a:prstGeom prst="rect">
            <a:avLst/>
          </a:prstGeom>
        </p:spPr>
      </p:pic>
      <p:pic>
        <p:nvPicPr>
          <p:cNvPr id="8" name="图片 7">
            <a:extLst>
              <a:ext uri="{FF2B5EF4-FFF2-40B4-BE49-F238E27FC236}">
                <a16:creationId xmlns:a16="http://schemas.microsoft.com/office/drawing/2014/main" id="{3D529897-58C3-4C9A-B35F-CBCD2FBAF228}"/>
              </a:ext>
            </a:extLst>
          </p:cNvPr>
          <p:cNvPicPr>
            <a:picLocks noChangeAspect="1"/>
          </p:cNvPicPr>
          <p:nvPr/>
        </p:nvPicPr>
        <p:blipFill>
          <a:blip r:embed="rId6"/>
          <a:stretch>
            <a:fillRect/>
          </a:stretch>
        </p:blipFill>
        <p:spPr>
          <a:xfrm>
            <a:off x="7419498" y="2142639"/>
            <a:ext cx="4282124" cy="4352068"/>
          </a:xfrm>
          <a:prstGeom prst="rect">
            <a:avLst/>
          </a:prstGeom>
        </p:spPr>
      </p:pic>
      <p:pic>
        <p:nvPicPr>
          <p:cNvPr id="11" name="图片 10">
            <a:extLst>
              <a:ext uri="{FF2B5EF4-FFF2-40B4-BE49-F238E27FC236}">
                <a16:creationId xmlns:a16="http://schemas.microsoft.com/office/drawing/2014/main" id="{A7313539-5872-4891-9538-74E9EFD19334}"/>
              </a:ext>
            </a:extLst>
          </p:cNvPr>
          <p:cNvPicPr>
            <a:picLocks noChangeAspect="1"/>
          </p:cNvPicPr>
          <p:nvPr/>
        </p:nvPicPr>
        <p:blipFill>
          <a:blip r:embed="rId7"/>
          <a:stretch>
            <a:fillRect/>
          </a:stretch>
        </p:blipFill>
        <p:spPr>
          <a:xfrm>
            <a:off x="334203" y="3050220"/>
            <a:ext cx="7403907" cy="1268453"/>
          </a:xfrm>
          <a:prstGeom prst="rect">
            <a:avLst/>
          </a:prstGeom>
        </p:spPr>
      </p:pic>
    </p:spTree>
    <p:extLst>
      <p:ext uri="{BB962C8B-B14F-4D97-AF65-F5344CB8AC3E}">
        <p14:creationId xmlns:p14="http://schemas.microsoft.com/office/powerpoint/2010/main" val="3618087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additive="base">
                                        <p:cTn id="14" dur="500" fill="hold"/>
                                        <p:tgtEl>
                                          <p:spTgt spid="5"/>
                                        </p:tgtEl>
                                        <p:attrNameLst>
                                          <p:attrName>ppt_x</p:attrName>
                                        </p:attrNameLst>
                                      </p:cBhvr>
                                      <p:tavLst>
                                        <p:tav tm="0">
                                          <p:val>
                                            <p:strVal val="#ppt_x"/>
                                          </p:val>
                                        </p:tav>
                                        <p:tav tm="100000">
                                          <p:val>
                                            <p:strVal val="#ppt_x"/>
                                          </p:val>
                                        </p:tav>
                                      </p:tavLst>
                                    </p:anim>
                                    <p:anim calcmode="lin" valueType="num">
                                      <p:cBhvr additive="base">
                                        <p:cTn id="15"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8"/>
                                        </p:tgtEl>
                                        <p:attrNameLst>
                                          <p:attrName>style.visibility</p:attrName>
                                        </p:attrNameLst>
                                      </p:cBhvr>
                                      <p:to>
                                        <p:strVal val="visible"/>
                                      </p:to>
                                    </p:set>
                                    <p:anim calcmode="lin" valueType="num">
                                      <p:cBhvr additive="base">
                                        <p:cTn id="20" dur="500" fill="hold"/>
                                        <p:tgtEl>
                                          <p:spTgt spid="8"/>
                                        </p:tgtEl>
                                        <p:attrNameLst>
                                          <p:attrName>ppt_x</p:attrName>
                                        </p:attrNameLst>
                                      </p:cBhvr>
                                      <p:tavLst>
                                        <p:tav tm="0">
                                          <p:val>
                                            <p:strVal val="#ppt_x"/>
                                          </p:val>
                                        </p:tav>
                                        <p:tav tm="100000">
                                          <p:val>
                                            <p:strVal val="#ppt_x"/>
                                          </p:val>
                                        </p:tav>
                                      </p:tavLst>
                                    </p:anim>
                                    <p:anim calcmode="lin" valueType="num">
                                      <p:cBhvr additive="base">
                                        <p:cTn id="21"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nodeType="clickEffect">
                                  <p:stCondLst>
                                    <p:cond delay="0"/>
                                  </p:stCondLst>
                                  <p:childTnLst>
                                    <p:set>
                                      <p:cBhvr>
                                        <p:cTn id="25" dur="1" fill="hold">
                                          <p:stCondLst>
                                            <p:cond delay="0"/>
                                          </p:stCondLst>
                                        </p:cTn>
                                        <p:tgtEl>
                                          <p:spTgt spid="11"/>
                                        </p:tgtEl>
                                        <p:attrNameLst>
                                          <p:attrName>style.visibility</p:attrName>
                                        </p:attrNameLst>
                                      </p:cBhvr>
                                      <p:to>
                                        <p:strVal val="visible"/>
                                      </p:to>
                                    </p:set>
                                    <p:anim calcmode="lin" valueType="num">
                                      <p:cBhvr additive="base">
                                        <p:cTn id="26" dur="500" fill="hold"/>
                                        <p:tgtEl>
                                          <p:spTgt spid="11"/>
                                        </p:tgtEl>
                                        <p:attrNameLst>
                                          <p:attrName>ppt_x</p:attrName>
                                        </p:attrNameLst>
                                      </p:cBhvr>
                                      <p:tavLst>
                                        <p:tav tm="0">
                                          <p:val>
                                            <p:strVal val="#ppt_x"/>
                                          </p:val>
                                        </p:tav>
                                        <p:tav tm="100000">
                                          <p:val>
                                            <p:strVal val="#ppt_x"/>
                                          </p:val>
                                        </p:tav>
                                      </p:tavLst>
                                    </p:anim>
                                    <p:anim calcmode="lin" valueType="num">
                                      <p:cBhvr additive="base">
                                        <p:cTn id="27"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 name="object 2">
            <a:extLst>
              <a:ext uri="{FF2B5EF4-FFF2-40B4-BE49-F238E27FC236}">
                <a16:creationId xmlns:a16="http://schemas.microsoft.com/office/drawing/2014/main" id="{DA3D3201-782B-49B5-87ED-679053B4483C}"/>
              </a:ext>
            </a:extLst>
          </p:cNvPr>
          <p:cNvSpPr txBox="1">
            <a:spLocks noGrp="1"/>
          </p:cNvSpPr>
          <p:nvPr>
            <p:ph type="title"/>
          </p:nvPr>
        </p:nvSpPr>
        <p:spPr>
          <a:xfrm>
            <a:off x="377048" y="363293"/>
            <a:ext cx="11110443" cy="505405"/>
          </a:xfrm>
        </p:spPr>
        <p:txBody>
          <a:bodyPr>
            <a:noAutofit/>
          </a:bodyPr>
          <a:lstStyle/>
          <a:p>
            <a:pPr algn="ctr" defTabSz="1095167"/>
            <a:r>
              <a:rPr lang="en-US" sz="2800" b="1" dirty="0">
                <a:ln w="11430"/>
                <a:solidFill>
                  <a:srgbClr val="FFFF00"/>
                </a:solidFill>
                <a:effectLst>
                  <a:outerShdw blurRad="50800" dist="39000" dir="5460000" algn="tl">
                    <a:srgbClr val="000000">
                      <a:alpha val="38000"/>
                    </a:srgbClr>
                  </a:outerShdw>
                </a:effectLst>
                <a:latin typeface="Arial Rounded MT Bold" pitchFamily="34" charset="0"/>
                <a:cs typeface="Arial" charset="0"/>
              </a:rPr>
              <a:t>7.</a:t>
            </a:r>
            <a:r>
              <a:rPr lang="zh-CN" altLang="en-US" sz="2800" b="1" dirty="0">
                <a:ln w="11430"/>
                <a:solidFill>
                  <a:srgbClr val="FFFF00"/>
                </a:solidFill>
                <a:effectLst>
                  <a:outerShdw blurRad="50800" dist="39000" dir="5460000" algn="tl">
                    <a:srgbClr val="000000">
                      <a:alpha val="38000"/>
                    </a:srgbClr>
                  </a:outerShdw>
                </a:effectLst>
                <a:latin typeface="Arial Rounded MT Bold" pitchFamily="34" charset="0"/>
                <a:cs typeface="Arial" charset="0"/>
              </a:rPr>
              <a:t>针对姿态识别图卷积算法的软硬件加速设计</a:t>
            </a:r>
            <a:endParaRPr lang="en-US" sz="2800" b="1" dirty="0">
              <a:ln w="11430"/>
              <a:solidFill>
                <a:srgbClr val="FFFF00"/>
              </a:solidFill>
              <a:effectLst>
                <a:outerShdw blurRad="50800" dist="39000" dir="5460000" algn="tl">
                  <a:srgbClr val="000000">
                    <a:alpha val="38000"/>
                  </a:srgbClr>
                </a:outerShdw>
              </a:effectLst>
              <a:latin typeface="Arial Rounded MT Bold" pitchFamily="34" charset="0"/>
              <a:cs typeface="Arial" charset="0"/>
            </a:endParaRPr>
          </a:p>
        </p:txBody>
      </p:sp>
      <p:sp>
        <p:nvSpPr>
          <p:cNvPr id="14" name="矩形 13">
            <a:extLst>
              <a:ext uri="{FF2B5EF4-FFF2-40B4-BE49-F238E27FC236}">
                <a16:creationId xmlns:a16="http://schemas.microsoft.com/office/drawing/2014/main" id="{C46C3BD4-468F-4BC4-9BFD-95DD405D8924}"/>
              </a:ext>
            </a:extLst>
          </p:cNvPr>
          <p:cNvSpPr/>
          <p:nvPr/>
        </p:nvSpPr>
        <p:spPr>
          <a:xfrm>
            <a:off x="-169029" y="1204298"/>
            <a:ext cx="10907852" cy="499624"/>
          </a:xfrm>
          <a:prstGeom prst="rect">
            <a:avLst/>
          </a:prstGeom>
        </p:spPr>
        <p:txBody>
          <a:bodyPr wrap="square">
            <a:spAutoFit/>
          </a:bodyPr>
          <a:lstStyle/>
          <a:p>
            <a:pPr lvl="1">
              <a:lnSpc>
                <a:spcPct val="150000"/>
              </a:lnSpc>
            </a:pPr>
            <a:r>
              <a:rPr lang="zh-CN" altLang="en-US" sz="2000" dirty="0">
                <a:latin typeface="微软雅黑" panose="020B0503020204020204" pitchFamily="34" charset="-122"/>
                <a:ea typeface="微软雅黑" panose="020B0503020204020204" pitchFamily="34" charset="-122"/>
              </a:rPr>
              <a:t>混合剪枝方法：空间卷积数据流重排</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时间卷积粗细粒度剪枝</a:t>
            </a:r>
            <a:endParaRPr lang="en-US" altLang="zh-CN" sz="2000" dirty="0">
              <a:latin typeface="微软雅黑" panose="020B0503020204020204" pitchFamily="34" charset="-122"/>
              <a:ea typeface="微软雅黑" panose="020B0503020204020204" pitchFamily="34" charset="-122"/>
            </a:endParaRPr>
          </a:p>
        </p:txBody>
      </p:sp>
      <p:pic>
        <p:nvPicPr>
          <p:cNvPr id="4" name="图片 3">
            <a:extLst>
              <a:ext uri="{FF2B5EF4-FFF2-40B4-BE49-F238E27FC236}">
                <a16:creationId xmlns:a16="http://schemas.microsoft.com/office/drawing/2014/main" id="{82A7B910-B7AA-40E2-9A81-B18EF1FB1C95}"/>
              </a:ext>
            </a:extLst>
          </p:cNvPr>
          <p:cNvPicPr>
            <a:picLocks noChangeAspect="1"/>
          </p:cNvPicPr>
          <p:nvPr/>
        </p:nvPicPr>
        <p:blipFill>
          <a:blip r:embed="rId3"/>
          <a:stretch>
            <a:fillRect/>
          </a:stretch>
        </p:blipFill>
        <p:spPr>
          <a:xfrm>
            <a:off x="4159567" y="1703922"/>
            <a:ext cx="2524125" cy="742950"/>
          </a:xfrm>
          <a:prstGeom prst="rect">
            <a:avLst/>
          </a:prstGeom>
        </p:spPr>
      </p:pic>
      <p:pic>
        <p:nvPicPr>
          <p:cNvPr id="7" name="图片 6">
            <a:extLst>
              <a:ext uri="{FF2B5EF4-FFF2-40B4-BE49-F238E27FC236}">
                <a16:creationId xmlns:a16="http://schemas.microsoft.com/office/drawing/2014/main" id="{FFEF74A3-98AF-4E86-8680-55002DA7671A}"/>
              </a:ext>
            </a:extLst>
          </p:cNvPr>
          <p:cNvPicPr>
            <a:picLocks noChangeAspect="1"/>
          </p:cNvPicPr>
          <p:nvPr/>
        </p:nvPicPr>
        <p:blipFill>
          <a:blip r:embed="rId4"/>
          <a:stretch>
            <a:fillRect/>
          </a:stretch>
        </p:blipFill>
        <p:spPr>
          <a:xfrm>
            <a:off x="2960370" y="2401152"/>
            <a:ext cx="5219700" cy="790575"/>
          </a:xfrm>
          <a:prstGeom prst="rect">
            <a:avLst/>
          </a:prstGeom>
        </p:spPr>
      </p:pic>
      <p:pic>
        <p:nvPicPr>
          <p:cNvPr id="11" name="图片 10">
            <a:extLst>
              <a:ext uri="{FF2B5EF4-FFF2-40B4-BE49-F238E27FC236}">
                <a16:creationId xmlns:a16="http://schemas.microsoft.com/office/drawing/2014/main" id="{C0286BCC-2EA1-4169-A480-A2324C177FCD}"/>
              </a:ext>
            </a:extLst>
          </p:cNvPr>
          <p:cNvPicPr>
            <a:picLocks noChangeAspect="1"/>
          </p:cNvPicPr>
          <p:nvPr/>
        </p:nvPicPr>
        <p:blipFill>
          <a:blip r:embed="rId5"/>
          <a:stretch>
            <a:fillRect/>
          </a:stretch>
        </p:blipFill>
        <p:spPr>
          <a:xfrm>
            <a:off x="3379569" y="3323374"/>
            <a:ext cx="5105400" cy="685800"/>
          </a:xfrm>
          <a:prstGeom prst="rect">
            <a:avLst/>
          </a:prstGeom>
        </p:spPr>
      </p:pic>
      <p:pic>
        <p:nvPicPr>
          <p:cNvPr id="13" name="图片 12">
            <a:extLst>
              <a:ext uri="{FF2B5EF4-FFF2-40B4-BE49-F238E27FC236}">
                <a16:creationId xmlns:a16="http://schemas.microsoft.com/office/drawing/2014/main" id="{E1376F0C-AE43-479F-85B6-2F30D20C309E}"/>
              </a:ext>
            </a:extLst>
          </p:cNvPr>
          <p:cNvPicPr>
            <a:picLocks noChangeAspect="1"/>
          </p:cNvPicPr>
          <p:nvPr/>
        </p:nvPicPr>
        <p:blipFill>
          <a:blip r:embed="rId6"/>
          <a:stretch>
            <a:fillRect/>
          </a:stretch>
        </p:blipFill>
        <p:spPr>
          <a:xfrm>
            <a:off x="5612897" y="3888957"/>
            <a:ext cx="5134346" cy="2066073"/>
          </a:xfrm>
          <a:prstGeom prst="rect">
            <a:avLst/>
          </a:prstGeom>
        </p:spPr>
      </p:pic>
      <p:pic>
        <p:nvPicPr>
          <p:cNvPr id="16" name="图片 15">
            <a:extLst>
              <a:ext uri="{FF2B5EF4-FFF2-40B4-BE49-F238E27FC236}">
                <a16:creationId xmlns:a16="http://schemas.microsoft.com/office/drawing/2014/main" id="{2F0FFB27-B4E7-4CB4-A0F2-AC7B7A091A54}"/>
              </a:ext>
            </a:extLst>
          </p:cNvPr>
          <p:cNvPicPr>
            <a:picLocks noChangeAspect="1"/>
          </p:cNvPicPr>
          <p:nvPr/>
        </p:nvPicPr>
        <p:blipFill>
          <a:blip r:embed="rId7"/>
          <a:stretch>
            <a:fillRect/>
          </a:stretch>
        </p:blipFill>
        <p:spPr>
          <a:xfrm>
            <a:off x="2622608" y="3888957"/>
            <a:ext cx="3096777" cy="1858066"/>
          </a:xfrm>
          <a:prstGeom prst="rect">
            <a:avLst/>
          </a:prstGeom>
        </p:spPr>
      </p:pic>
    </p:spTree>
    <p:extLst>
      <p:ext uri="{BB962C8B-B14F-4D97-AF65-F5344CB8AC3E}">
        <p14:creationId xmlns:p14="http://schemas.microsoft.com/office/powerpoint/2010/main" val="1144575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arn(inVertical)">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1000"/>
                                        <p:tgtEl>
                                          <p:spTgt spid="11"/>
                                        </p:tgtEl>
                                      </p:cBhvr>
                                    </p:animEffect>
                                    <p:anim calcmode="lin" valueType="num">
                                      <p:cBhvr>
                                        <p:cTn id="18" dur="1000" fill="hold"/>
                                        <p:tgtEl>
                                          <p:spTgt spid="11"/>
                                        </p:tgtEl>
                                        <p:attrNameLst>
                                          <p:attrName>ppt_x</p:attrName>
                                        </p:attrNameLst>
                                      </p:cBhvr>
                                      <p:tavLst>
                                        <p:tav tm="0">
                                          <p:val>
                                            <p:strVal val="#ppt_x"/>
                                          </p:val>
                                        </p:tav>
                                        <p:tav tm="100000">
                                          <p:val>
                                            <p:strVal val="#ppt_x"/>
                                          </p:val>
                                        </p:tav>
                                      </p:tavLst>
                                    </p:anim>
                                    <p:anim calcmode="lin" valueType="num">
                                      <p:cBhvr>
                                        <p:cTn id="1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13"/>
                                        </p:tgtEl>
                                        <p:attrNameLst>
                                          <p:attrName>style.visibility</p:attrName>
                                        </p:attrNameLst>
                                      </p:cBhvr>
                                      <p:to>
                                        <p:strVal val="visible"/>
                                      </p:to>
                                    </p:set>
                                    <p:anim calcmode="lin" valueType="num">
                                      <p:cBhvr additive="base">
                                        <p:cTn id="24" dur="500" fill="hold"/>
                                        <p:tgtEl>
                                          <p:spTgt spid="13"/>
                                        </p:tgtEl>
                                        <p:attrNameLst>
                                          <p:attrName>ppt_x</p:attrName>
                                        </p:attrNameLst>
                                      </p:cBhvr>
                                      <p:tavLst>
                                        <p:tav tm="0">
                                          <p:val>
                                            <p:strVal val="#ppt_x"/>
                                          </p:val>
                                        </p:tav>
                                        <p:tav tm="100000">
                                          <p:val>
                                            <p:strVal val="#ppt_x"/>
                                          </p:val>
                                        </p:tav>
                                      </p:tavLst>
                                    </p:anim>
                                    <p:anim calcmode="lin" valueType="num">
                                      <p:cBhvr additive="base">
                                        <p:cTn id="25"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42" presetClass="entr" presetSubtype="0" fill="hold" nodeType="click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fade">
                                      <p:cBhvr>
                                        <p:cTn id="30" dur="1000"/>
                                        <p:tgtEl>
                                          <p:spTgt spid="16"/>
                                        </p:tgtEl>
                                      </p:cBhvr>
                                    </p:animEffect>
                                    <p:anim calcmode="lin" valueType="num">
                                      <p:cBhvr>
                                        <p:cTn id="31" dur="1000" fill="hold"/>
                                        <p:tgtEl>
                                          <p:spTgt spid="16"/>
                                        </p:tgtEl>
                                        <p:attrNameLst>
                                          <p:attrName>ppt_x</p:attrName>
                                        </p:attrNameLst>
                                      </p:cBhvr>
                                      <p:tavLst>
                                        <p:tav tm="0">
                                          <p:val>
                                            <p:strVal val="#ppt_x"/>
                                          </p:val>
                                        </p:tav>
                                        <p:tav tm="100000">
                                          <p:val>
                                            <p:strVal val="#ppt_x"/>
                                          </p:val>
                                        </p:tav>
                                      </p:tavLst>
                                    </p:anim>
                                    <p:anim calcmode="lin" valueType="num">
                                      <p:cBhvr>
                                        <p:cTn id="32"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 name="object 2">
            <a:extLst>
              <a:ext uri="{FF2B5EF4-FFF2-40B4-BE49-F238E27FC236}">
                <a16:creationId xmlns:a16="http://schemas.microsoft.com/office/drawing/2014/main" id="{DA3D3201-782B-49B5-87ED-679053B4483C}"/>
              </a:ext>
            </a:extLst>
          </p:cNvPr>
          <p:cNvSpPr txBox="1">
            <a:spLocks noGrp="1"/>
          </p:cNvSpPr>
          <p:nvPr>
            <p:ph type="title"/>
          </p:nvPr>
        </p:nvSpPr>
        <p:spPr>
          <a:xfrm>
            <a:off x="377048" y="363293"/>
            <a:ext cx="11110443" cy="505405"/>
          </a:xfrm>
        </p:spPr>
        <p:txBody>
          <a:bodyPr>
            <a:noAutofit/>
          </a:bodyPr>
          <a:lstStyle/>
          <a:p>
            <a:pPr algn="ctr" defTabSz="1095167"/>
            <a:r>
              <a:rPr lang="en-US" sz="2800" b="1" dirty="0">
                <a:ln w="11430"/>
                <a:solidFill>
                  <a:srgbClr val="FFFF00"/>
                </a:solidFill>
                <a:effectLst>
                  <a:outerShdw blurRad="50800" dist="39000" dir="5460000" algn="tl">
                    <a:srgbClr val="000000">
                      <a:alpha val="38000"/>
                    </a:srgbClr>
                  </a:outerShdw>
                </a:effectLst>
                <a:latin typeface="Arial Rounded MT Bold" pitchFamily="34" charset="0"/>
                <a:cs typeface="Arial" charset="0"/>
              </a:rPr>
              <a:t>7.</a:t>
            </a:r>
            <a:r>
              <a:rPr lang="zh-CN" altLang="en-US" sz="2800" b="1" dirty="0">
                <a:ln w="11430"/>
                <a:solidFill>
                  <a:srgbClr val="FFFF00"/>
                </a:solidFill>
                <a:effectLst>
                  <a:outerShdw blurRad="50800" dist="39000" dir="5460000" algn="tl">
                    <a:srgbClr val="000000">
                      <a:alpha val="38000"/>
                    </a:srgbClr>
                  </a:outerShdw>
                </a:effectLst>
                <a:latin typeface="Arial Rounded MT Bold" pitchFamily="34" charset="0"/>
                <a:cs typeface="Arial" charset="0"/>
              </a:rPr>
              <a:t>针对姿态识别图卷积算法的软硬件加速设计</a:t>
            </a:r>
            <a:endParaRPr lang="en-US" sz="2800" b="1" dirty="0">
              <a:ln w="11430"/>
              <a:solidFill>
                <a:srgbClr val="FFFF00"/>
              </a:solidFill>
              <a:effectLst>
                <a:outerShdw blurRad="50800" dist="39000" dir="5460000" algn="tl">
                  <a:srgbClr val="000000">
                    <a:alpha val="38000"/>
                  </a:srgbClr>
                </a:outerShdw>
              </a:effectLst>
              <a:latin typeface="Arial Rounded MT Bold" pitchFamily="34" charset="0"/>
              <a:cs typeface="Arial" charset="0"/>
            </a:endParaRPr>
          </a:p>
        </p:txBody>
      </p:sp>
      <p:sp>
        <p:nvSpPr>
          <p:cNvPr id="14" name="矩形 13">
            <a:extLst>
              <a:ext uri="{FF2B5EF4-FFF2-40B4-BE49-F238E27FC236}">
                <a16:creationId xmlns:a16="http://schemas.microsoft.com/office/drawing/2014/main" id="{C46C3BD4-468F-4BC4-9BFD-95DD405D8924}"/>
              </a:ext>
            </a:extLst>
          </p:cNvPr>
          <p:cNvSpPr/>
          <p:nvPr/>
        </p:nvSpPr>
        <p:spPr>
          <a:xfrm>
            <a:off x="-169029" y="1204298"/>
            <a:ext cx="10907852" cy="499624"/>
          </a:xfrm>
          <a:prstGeom prst="rect">
            <a:avLst/>
          </a:prstGeom>
        </p:spPr>
        <p:txBody>
          <a:bodyPr wrap="square">
            <a:spAutoFit/>
          </a:bodyPr>
          <a:lstStyle/>
          <a:p>
            <a:pPr lvl="1">
              <a:lnSpc>
                <a:spcPct val="150000"/>
              </a:lnSpc>
            </a:pPr>
            <a:r>
              <a:rPr lang="zh-CN" altLang="en-US" sz="2000" dirty="0">
                <a:latin typeface="微软雅黑" panose="020B0503020204020204" pitchFamily="34" charset="-122"/>
                <a:ea typeface="微软雅黑" panose="020B0503020204020204" pitchFamily="34" charset="-122"/>
              </a:rPr>
              <a:t>混合剪枝方法：空间卷积数据流重排</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时间卷积粗细粒度剪枝</a:t>
            </a:r>
            <a:endParaRPr lang="en-US" altLang="zh-CN" sz="2000" dirty="0">
              <a:latin typeface="微软雅黑" panose="020B0503020204020204" pitchFamily="34" charset="-122"/>
              <a:ea typeface="微软雅黑" panose="020B0503020204020204" pitchFamily="34" charset="-122"/>
            </a:endParaRPr>
          </a:p>
        </p:txBody>
      </p:sp>
      <p:pic>
        <p:nvPicPr>
          <p:cNvPr id="3" name="图片 2">
            <a:extLst>
              <a:ext uri="{FF2B5EF4-FFF2-40B4-BE49-F238E27FC236}">
                <a16:creationId xmlns:a16="http://schemas.microsoft.com/office/drawing/2014/main" id="{8AA272A5-85B9-4CAB-9DAC-CD0F21126526}"/>
              </a:ext>
            </a:extLst>
          </p:cNvPr>
          <p:cNvPicPr>
            <a:picLocks noChangeAspect="1"/>
          </p:cNvPicPr>
          <p:nvPr/>
        </p:nvPicPr>
        <p:blipFill>
          <a:blip r:embed="rId3"/>
          <a:stretch>
            <a:fillRect/>
          </a:stretch>
        </p:blipFill>
        <p:spPr>
          <a:xfrm>
            <a:off x="486727" y="1828800"/>
            <a:ext cx="5229225" cy="4229100"/>
          </a:xfrm>
          <a:prstGeom prst="rect">
            <a:avLst/>
          </a:prstGeom>
        </p:spPr>
      </p:pic>
      <p:pic>
        <p:nvPicPr>
          <p:cNvPr id="12" name="图片 11">
            <a:extLst>
              <a:ext uri="{FF2B5EF4-FFF2-40B4-BE49-F238E27FC236}">
                <a16:creationId xmlns:a16="http://schemas.microsoft.com/office/drawing/2014/main" id="{1F2056E7-AB31-44A8-8937-6DD2855E7F14}"/>
              </a:ext>
            </a:extLst>
          </p:cNvPr>
          <p:cNvPicPr>
            <a:picLocks noChangeAspect="1"/>
          </p:cNvPicPr>
          <p:nvPr/>
        </p:nvPicPr>
        <p:blipFill>
          <a:blip r:embed="rId4"/>
          <a:stretch>
            <a:fillRect/>
          </a:stretch>
        </p:blipFill>
        <p:spPr>
          <a:xfrm>
            <a:off x="5704863" y="2028825"/>
            <a:ext cx="5029200" cy="3829050"/>
          </a:xfrm>
          <a:prstGeom prst="rect">
            <a:avLst/>
          </a:prstGeom>
        </p:spPr>
      </p:pic>
      <p:pic>
        <p:nvPicPr>
          <p:cNvPr id="17" name="图片 16">
            <a:extLst>
              <a:ext uri="{FF2B5EF4-FFF2-40B4-BE49-F238E27FC236}">
                <a16:creationId xmlns:a16="http://schemas.microsoft.com/office/drawing/2014/main" id="{24095411-E047-404D-8873-23266CD4CFCE}"/>
              </a:ext>
            </a:extLst>
          </p:cNvPr>
          <p:cNvPicPr>
            <a:picLocks noChangeAspect="1"/>
          </p:cNvPicPr>
          <p:nvPr/>
        </p:nvPicPr>
        <p:blipFill>
          <a:blip r:embed="rId5"/>
          <a:stretch>
            <a:fillRect/>
          </a:stretch>
        </p:blipFill>
        <p:spPr>
          <a:xfrm>
            <a:off x="5687598" y="2071687"/>
            <a:ext cx="5074820" cy="3786188"/>
          </a:xfrm>
          <a:prstGeom prst="rect">
            <a:avLst/>
          </a:prstGeom>
        </p:spPr>
      </p:pic>
    </p:spTree>
    <p:extLst>
      <p:ext uri="{BB962C8B-B14F-4D97-AF65-F5344CB8AC3E}">
        <p14:creationId xmlns:p14="http://schemas.microsoft.com/office/powerpoint/2010/main" val="2530838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7"/>
                                        </p:tgtEl>
                                        <p:attrNameLst>
                                          <p:attrName>style.visibility</p:attrName>
                                        </p:attrNameLst>
                                      </p:cBhvr>
                                      <p:to>
                                        <p:strVal val="visible"/>
                                      </p:to>
                                    </p:set>
                                    <p:anim calcmode="lin" valueType="num">
                                      <p:cBhvr additive="base">
                                        <p:cTn id="13" dur="500" fill="hold"/>
                                        <p:tgtEl>
                                          <p:spTgt spid="17"/>
                                        </p:tgtEl>
                                        <p:attrNameLst>
                                          <p:attrName>ppt_x</p:attrName>
                                        </p:attrNameLst>
                                      </p:cBhvr>
                                      <p:tavLst>
                                        <p:tav tm="0">
                                          <p:val>
                                            <p:strVal val="#ppt_x"/>
                                          </p:val>
                                        </p:tav>
                                        <p:tav tm="100000">
                                          <p:val>
                                            <p:strVal val="#ppt_x"/>
                                          </p:val>
                                        </p:tav>
                                      </p:tavLst>
                                    </p:anim>
                                    <p:anim calcmode="lin" valueType="num">
                                      <p:cBhvr additive="base">
                                        <p:cTn id="14"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 name="object 2">
            <a:extLst>
              <a:ext uri="{FF2B5EF4-FFF2-40B4-BE49-F238E27FC236}">
                <a16:creationId xmlns:a16="http://schemas.microsoft.com/office/drawing/2014/main" id="{DA3D3201-782B-49B5-87ED-679053B4483C}"/>
              </a:ext>
            </a:extLst>
          </p:cNvPr>
          <p:cNvSpPr txBox="1">
            <a:spLocks noGrp="1"/>
          </p:cNvSpPr>
          <p:nvPr>
            <p:ph type="title"/>
          </p:nvPr>
        </p:nvSpPr>
        <p:spPr>
          <a:xfrm>
            <a:off x="377048" y="363293"/>
            <a:ext cx="11110443" cy="505405"/>
          </a:xfrm>
        </p:spPr>
        <p:txBody>
          <a:bodyPr>
            <a:noAutofit/>
          </a:bodyPr>
          <a:lstStyle/>
          <a:p>
            <a:pPr algn="ctr" defTabSz="1095167"/>
            <a:r>
              <a:rPr lang="en-US" sz="2800" b="1" dirty="0">
                <a:ln w="11430"/>
                <a:solidFill>
                  <a:srgbClr val="FFFF00"/>
                </a:solidFill>
                <a:effectLst>
                  <a:outerShdw blurRad="50800" dist="39000" dir="5460000" algn="tl">
                    <a:srgbClr val="000000">
                      <a:alpha val="38000"/>
                    </a:srgbClr>
                  </a:outerShdw>
                </a:effectLst>
                <a:latin typeface="Arial Rounded MT Bold" pitchFamily="34" charset="0"/>
                <a:cs typeface="Arial" charset="0"/>
              </a:rPr>
              <a:t>7.</a:t>
            </a:r>
            <a:r>
              <a:rPr lang="zh-CN" altLang="en-US" sz="2800" b="1" dirty="0">
                <a:ln w="11430"/>
                <a:solidFill>
                  <a:srgbClr val="FFFF00"/>
                </a:solidFill>
                <a:effectLst>
                  <a:outerShdw blurRad="50800" dist="39000" dir="5460000" algn="tl">
                    <a:srgbClr val="000000">
                      <a:alpha val="38000"/>
                    </a:srgbClr>
                  </a:outerShdw>
                </a:effectLst>
                <a:latin typeface="Arial Rounded MT Bold" pitchFamily="34" charset="0"/>
                <a:cs typeface="Arial" charset="0"/>
              </a:rPr>
              <a:t>针对姿态识别图卷积算法的软硬件加速设计</a:t>
            </a:r>
            <a:endParaRPr lang="en-US" sz="2800" b="1" dirty="0">
              <a:ln w="11430"/>
              <a:solidFill>
                <a:srgbClr val="FFFF00"/>
              </a:solidFill>
              <a:effectLst>
                <a:outerShdw blurRad="50800" dist="39000" dir="5460000" algn="tl">
                  <a:srgbClr val="000000">
                    <a:alpha val="38000"/>
                  </a:srgbClr>
                </a:outerShdw>
              </a:effectLst>
              <a:latin typeface="Arial Rounded MT Bold" pitchFamily="34" charset="0"/>
              <a:cs typeface="Arial" charset="0"/>
            </a:endParaRPr>
          </a:p>
        </p:txBody>
      </p:sp>
      <p:sp>
        <p:nvSpPr>
          <p:cNvPr id="14" name="矩形 13">
            <a:extLst>
              <a:ext uri="{FF2B5EF4-FFF2-40B4-BE49-F238E27FC236}">
                <a16:creationId xmlns:a16="http://schemas.microsoft.com/office/drawing/2014/main" id="{C46C3BD4-468F-4BC4-9BFD-95DD405D8924}"/>
              </a:ext>
            </a:extLst>
          </p:cNvPr>
          <p:cNvSpPr/>
          <p:nvPr/>
        </p:nvSpPr>
        <p:spPr>
          <a:xfrm>
            <a:off x="-169029" y="1204298"/>
            <a:ext cx="10907852" cy="499624"/>
          </a:xfrm>
          <a:prstGeom prst="rect">
            <a:avLst/>
          </a:prstGeom>
        </p:spPr>
        <p:txBody>
          <a:bodyPr wrap="square">
            <a:spAutoFit/>
          </a:bodyPr>
          <a:lstStyle/>
          <a:p>
            <a:pPr lvl="1">
              <a:lnSpc>
                <a:spcPct val="150000"/>
              </a:lnSpc>
            </a:pPr>
            <a:r>
              <a:rPr lang="zh-CN" altLang="en-US" sz="2000" dirty="0">
                <a:latin typeface="微软雅黑" panose="020B0503020204020204" pitchFamily="34" charset="-122"/>
                <a:ea typeface="微软雅黑" panose="020B0503020204020204" pitchFamily="34" charset="-122"/>
              </a:rPr>
              <a:t>硬件设计：</a:t>
            </a:r>
            <a:r>
              <a:rPr lang="en-US" altLang="zh-CN" sz="2000" dirty="0">
                <a:latin typeface="微软雅黑" panose="020B0503020204020204" pitchFamily="34" charset="-122"/>
                <a:ea typeface="微软雅黑" panose="020B0503020204020204" pitchFamily="34" charset="-122"/>
              </a:rPr>
              <a:t>SCM+RFC+TCM</a:t>
            </a:r>
          </a:p>
        </p:txBody>
      </p:sp>
      <p:pic>
        <p:nvPicPr>
          <p:cNvPr id="3" name="图片 2">
            <a:extLst>
              <a:ext uri="{FF2B5EF4-FFF2-40B4-BE49-F238E27FC236}">
                <a16:creationId xmlns:a16="http://schemas.microsoft.com/office/drawing/2014/main" id="{7CA14EE3-7558-4AED-8C05-149DB3E7C62E}"/>
              </a:ext>
            </a:extLst>
          </p:cNvPr>
          <p:cNvPicPr>
            <a:picLocks noChangeAspect="1"/>
          </p:cNvPicPr>
          <p:nvPr/>
        </p:nvPicPr>
        <p:blipFill>
          <a:blip r:embed="rId3"/>
          <a:stretch>
            <a:fillRect/>
          </a:stretch>
        </p:blipFill>
        <p:spPr>
          <a:xfrm>
            <a:off x="956310" y="1907429"/>
            <a:ext cx="9422130" cy="3893295"/>
          </a:xfrm>
          <a:prstGeom prst="rect">
            <a:avLst/>
          </a:prstGeom>
        </p:spPr>
      </p:pic>
    </p:spTree>
    <p:extLst>
      <p:ext uri="{BB962C8B-B14F-4D97-AF65-F5344CB8AC3E}">
        <p14:creationId xmlns:p14="http://schemas.microsoft.com/office/powerpoint/2010/main" val="341890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 name="object 2">
            <a:extLst>
              <a:ext uri="{FF2B5EF4-FFF2-40B4-BE49-F238E27FC236}">
                <a16:creationId xmlns:a16="http://schemas.microsoft.com/office/drawing/2014/main" id="{DA3D3201-782B-49B5-87ED-679053B4483C}"/>
              </a:ext>
            </a:extLst>
          </p:cNvPr>
          <p:cNvSpPr txBox="1">
            <a:spLocks noGrp="1"/>
          </p:cNvSpPr>
          <p:nvPr>
            <p:ph type="title"/>
          </p:nvPr>
        </p:nvSpPr>
        <p:spPr>
          <a:xfrm>
            <a:off x="377048" y="363293"/>
            <a:ext cx="11110443" cy="505405"/>
          </a:xfrm>
        </p:spPr>
        <p:txBody>
          <a:bodyPr>
            <a:noAutofit/>
          </a:bodyPr>
          <a:lstStyle/>
          <a:p>
            <a:pPr algn="ctr" defTabSz="1095167"/>
            <a:r>
              <a:rPr lang="en-US" sz="2800" b="1" dirty="0">
                <a:ln w="11430"/>
                <a:solidFill>
                  <a:srgbClr val="FFFF00"/>
                </a:solidFill>
                <a:effectLst>
                  <a:outerShdw blurRad="50800" dist="39000" dir="5460000" algn="tl">
                    <a:srgbClr val="000000">
                      <a:alpha val="38000"/>
                    </a:srgbClr>
                  </a:outerShdw>
                </a:effectLst>
                <a:latin typeface="Arial Rounded MT Bold" pitchFamily="34" charset="0"/>
                <a:cs typeface="Arial" charset="0"/>
              </a:rPr>
              <a:t>7.</a:t>
            </a:r>
            <a:r>
              <a:rPr lang="zh-CN" altLang="en-US" sz="2800" b="1" dirty="0">
                <a:ln w="11430"/>
                <a:solidFill>
                  <a:srgbClr val="FFFF00"/>
                </a:solidFill>
                <a:effectLst>
                  <a:outerShdw blurRad="50800" dist="39000" dir="5460000" algn="tl">
                    <a:srgbClr val="000000">
                      <a:alpha val="38000"/>
                    </a:srgbClr>
                  </a:outerShdw>
                </a:effectLst>
                <a:latin typeface="Arial Rounded MT Bold" pitchFamily="34" charset="0"/>
                <a:cs typeface="Arial" charset="0"/>
              </a:rPr>
              <a:t>针对姿态识别图卷积算法的软硬件加速设计</a:t>
            </a:r>
            <a:endParaRPr lang="en-US" sz="2800" b="1" dirty="0">
              <a:ln w="11430"/>
              <a:solidFill>
                <a:srgbClr val="FFFF00"/>
              </a:solidFill>
              <a:effectLst>
                <a:outerShdw blurRad="50800" dist="39000" dir="5460000" algn="tl">
                  <a:srgbClr val="000000">
                    <a:alpha val="38000"/>
                  </a:srgbClr>
                </a:outerShdw>
              </a:effectLst>
              <a:latin typeface="Arial Rounded MT Bold" pitchFamily="34" charset="0"/>
              <a:cs typeface="Arial" charset="0"/>
            </a:endParaRPr>
          </a:p>
        </p:txBody>
      </p:sp>
      <p:sp>
        <p:nvSpPr>
          <p:cNvPr id="14" name="矩形 13">
            <a:extLst>
              <a:ext uri="{FF2B5EF4-FFF2-40B4-BE49-F238E27FC236}">
                <a16:creationId xmlns:a16="http://schemas.microsoft.com/office/drawing/2014/main" id="{C46C3BD4-468F-4BC4-9BFD-95DD405D8924}"/>
              </a:ext>
            </a:extLst>
          </p:cNvPr>
          <p:cNvSpPr/>
          <p:nvPr/>
        </p:nvSpPr>
        <p:spPr>
          <a:xfrm>
            <a:off x="-169029" y="1204298"/>
            <a:ext cx="10907852" cy="499624"/>
          </a:xfrm>
          <a:prstGeom prst="rect">
            <a:avLst/>
          </a:prstGeom>
        </p:spPr>
        <p:txBody>
          <a:bodyPr wrap="square">
            <a:spAutoFit/>
          </a:bodyPr>
          <a:lstStyle/>
          <a:p>
            <a:pPr lvl="1">
              <a:lnSpc>
                <a:spcPct val="150000"/>
              </a:lnSpc>
            </a:pPr>
            <a:r>
              <a:rPr lang="zh-CN" altLang="en-US" sz="2000" dirty="0">
                <a:latin typeface="微软雅黑" panose="020B0503020204020204" pitchFamily="34" charset="-122"/>
                <a:ea typeface="微软雅黑" panose="020B0503020204020204" pitchFamily="34" charset="-122"/>
              </a:rPr>
              <a:t>硬件设计：</a:t>
            </a:r>
            <a:r>
              <a:rPr lang="en-US" altLang="zh-CN" sz="2000" dirty="0">
                <a:latin typeface="微软雅黑" panose="020B0503020204020204" pitchFamily="34" charset="-122"/>
                <a:ea typeface="微软雅黑" panose="020B0503020204020204" pitchFamily="34" charset="-122"/>
              </a:rPr>
              <a:t>SCM+TCM+RFC</a:t>
            </a:r>
          </a:p>
        </p:txBody>
      </p:sp>
      <p:pic>
        <p:nvPicPr>
          <p:cNvPr id="4" name="图片 3">
            <a:extLst>
              <a:ext uri="{FF2B5EF4-FFF2-40B4-BE49-F238E27FC236}">
                <a16:creationId xmlns:a16="http://schemas.microsoft.com/office/drawing/2014/main" id="{31AC39FC-251E-4204-9620-8767664301D8}"/>
              </a:ext>
            </a:extLst>
          </p:cNvPr>
          <p:cNvPicPr>
            <a:picLocks noChangeAspect="1"/>
          </p:cNvPicPr>
          <p:nvPr/>
        </p:nvPicPr>
        <p:blipFill>
          <a:blip r:embed="rId3"/>
          <a:stretch>
            <a:fillRect/>
          </a:stretch>
        </p:blipFill>
        <p:spPr>
          <a:xfrm>
            <a:off x="377048" y="1996094"/>
            <a:ext cx="5806582" cy="2865811"/>
          </a:xfrm>
          <a:prstGeom prst="rect">
            <a:avLst/>
          </a:prstGeom>
        </p:spPr>
      </p:pic>
      <p:pic>
        <p:nvPicPr>
          <p:cNvPr id="6" name="图片 5">
            <a:extLst>
              <a:ext uri="{FF2B5EF4-FFF2-40B4-BE49-F238E27FC236}">
                <a16:creationId xmlns:a16="http://schemas.microsoft.com/office/drawing/2014/main" id="{4FD56CBE-9554-42AA-B908-767374BE624B}"/>
              </a:ext>
            </a:extLst>
          </p:cNvPr>
          <p:cNvPicPr>
            <a:picLocks noChangeAspect="1"/>
          </p:cNvPicPr>
          <p:nvPr/>
        </p:nvPicPr>
        <p:blipFill>
          <a:blip r:embed="rId4"/>
          <a:stretch>
            <a:fillRect/>
          </a:stretch>
        </p:blipFill>
        <p:spPr>
          <a:xfrm>
            <a:off x="6183630" y="2358788"/>
            <a:ext cx="5635943" cy="2395139"/>
          </a:xfrm>
          <a:prstGeom prst="rect">
            <a:avLst/>
          </a:prstGeom>
        </p:spPr>
      </p:pic>
      <p:pic>
        <p:nvPicPr>
          <p:cNvPr id="8" name="图片 7">
            <a:extLst>
              <a:ext uri="{FF2B5EF4-FFF2-40B4-BE49-F238E27FC236}">
                <a16:creationId xmlns:a16="http://schemas.microsoft.com/office/drawing/2014/main" id="{A8D87057-7C73-4EC7-B835-E954909D53C4}"/>
              </a:ext>
            </a:extLst>
          </p:cNvPr>
          <p:cNvPicPr>
            <a:picLocks noChangeAspect="1"/>
          </p:cNvPicPr>
          <p:nvPr/>
        </p:nvPicPr>
        <p:blipFill>
          <a:blip r:embed="rId5"/>
          <a:stretch>
            <a:fillRect/>
          </a:stretch>
        </p:blipFill>
        <p:spPr>
          <a:xfrm>
            <a:off x="2633662" y="3556357"/>
            <a:ext cx="6924675" cy="2247900"/>
          </a:xfrm>
          <a:prstGeom prst="rect">
            <a:avLst/>
          </a:prstGeom>
        </p:spPr>
      </p:pic>
    </p:spTree>
    <p:extLst>
      <p:ext uri="{BB962C8B-B14F-4D97-AF65-F5344CB8AC3E}">
        <p14:creationId xmlns:p14="http://schemas.microsoft.com/office/powerpoint/2010/main" val="92699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anim calcmode="lin" valueType="num">
                                      <p:cBhvr>
                                        <p:cTn id="15" dur="1000" fill="hold"/>
                                        <p:tgtEl>
                                          <p:spTgt spid="6"/>
                                        </p:tgtEl>
                                        <p:attrNameLst>
                                          <p:attrName>ppt_x</p:attrName>
                                        </p:attrNameLst>
                                      </p:cBhvr>
                                      <p:tavLst>
                                        <p:tav tm="0">
                                          <p:val>
                                            <p:strVal val="#ppt_x"/>
                                          </p:val>
                                        </p:tav>
                                        <p:tav tm="100000">
                                          <p:val>
                                            <p:strVal val="#ppt_x"/>
                                          </p:val>
                                        </p:tav>
                                      </p:tavLst>
                                    </p:anim>
                                    <p:anim calcmode="lin" valueType="num">
                                      <p:cBhvr>
                                        <p:cTn id="1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wipe(down)">
                                      <p:cBhvr>
                                        <p:cTn id="2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 name="object 2">
            <a:extLst>
              <a:ext uri="{FF2B5EF4-FFF2-40B4-BE49-F238E27FC236}">
                <a16:creationId xmlns:a16="http://schemas.microsoft.com/office/drawing/2014/main" id="{DA3D3201-782B-49B5-87ED-679053B4483C}"/>
              </a:ext>
            </a:extLst>
          </p:cNvPr>
          <p:cNvSpPr txBox="1">
            <a:spLocks noGrp="1"/>
          </p:cNvSpPr>
          <p:nvPr>
            <p:ph type="title"/>
          </p:nvPr>
        </p:nvSpPr>
        <p:spPr>
          <a:xfrm>
            <a:off x="377048" y="363293"/>
            <a:ext cx="11110443" cy="505405"/>
          </a:xfrm>
        </p:spPr>
        <p:txBody>
          <a:bodyPr>
            <a:noAutofit/>
          </a:bodyPr>
          <a:lstStyle/>
          <a:p>
            <a:pPr algn="ctr" defTabSz="1095167"/>
            <a:r>
              <a:rPr lang="en-US" sz="2800" b="1" dirty="0">
                <a:ln w="11430"/>
                <a:solidFill>
                  <a:srgbClr val="FFFF00"/>
                </a:solidFill>
                <a:effectLst>
                  <a:outerShdw blurRad="50800" dist="39000" dir="5460000" algn="tl">
                    <a:srgbClr val="000000">
                      <a:alpha val="38000"/>
                    </a:srgbClr>
                  </a:outerShdw>
                </a:effectLst>
                <a:latin typeface="Arial Rounded MT Bold" pitchFamily="34" charset="0"/>
                <a:cs typeface="Arial" charset="0"/>
              </a:rPr>
              <a:t>7.</a:t>
            </a:r>
            <a:r>
              <a:rPr lang="zh-CN" altLang="en-US" sz="2800" b="1" dirty="0">
                <a:ln w="11430"/>
                <a:solidFill>
                  <a:srgbClr val="FFFF00"/>
                </a:solidFill>
                <a:effectLst>
                  <a:outerShdw blurRad="50800" dist="39000" dir="5460000" algn="tl">
                    <a:srgbClr val="000000">
                      <a:alpha val="38000"/>
                    </a:srgbClr>
                  </a:outerShdw>
                </a:effectLst>
                <a:latin typeface="Arial Rounded MT Bold" pitchFamily="34" charset="0"/>
                <a:cs typeface="Arial" charset="0"/>
              </a:rPr>
              <a:t>针对姿态识别图卷积算法的软硬件加速设计</a:t>
            </a:r>
            <a:endParaRPr lang="en-US" sz="2800" b="1" dirty="0">
              <a:ln w="11430"/>
              <a:solidFill>
                <a:srgbClr val="FFFF00"/>
              </a:solidFill>
              <a:effectLst>
                <a:outerShdw blurRad="50800" dist="39000" dir="5460000" algn="tl">
                  <a:srgbClr val="000000">
                    <a:alpha val="38000"/>
                  </a:srgbClr>
                </a:outerShdw>
              </a:effectLst>
              <a:latin typeface="Arial Rounded MT Bold" pitchFamily="34" charset="0"/>
              <a:cs typeface="Arial" charset="0"/>
            </a:endParaRPr>
          </a:p>
        </p:txBody>
      </p:sp>
      <p:sp>
        <p:nvSpPr>
          <p:cNvPr id="14" name="矩形 13">
            <a:extLst>
              <a:ext uri="{FF2B5EF4-FFF2-40B4-BE49-F238E27FC236}">
                <a16:creationId xmlns:a16="http://schemas.microsoft.com/office/drawing/2014/main" id="{C46C3BD4-468F-4BC4-9BFD-95DD405D8924}"/>
              </a:ext>
            </a:extLst>
          </p:cNvPr>
          <p:cNvSpPr/>
          <p:nvPr/>
        </p:nvSpPr>
        <p:spPr>
          <a:xfrm>
            <a:off x="-169029" y="1204298"/>
            <a:ext cx="10907852" cy="499624"/>
          </a:xfrm>
          <a:prstGeom prst="rect">
            <a:avLst/>
          </a:prstGeom>
        </p:spPr>
        <p:txBody>
          <a:bodyPr wrap="square">
            <a:spAutoFit/>
          </a:bodyPr>
          <a:lstStyle/>
          <a:p>
            <a:pPr lvl="1">
              <a:lnSpc>
                <a:spcPct val="150000"/>
              </a:lnSpc>
            </a:pPr>
            <a:r>
              <a:rPr lang="en-US" altLang="zh-CN" sz="2000" dirty="0">
                <a:latin typeface="微软雅黑" panose="020B0503020204020204" pitchFamily="34" charset="-122"/>
                <a:ea typeface="微软雅黑" panose="020B0503020204020204" pitchFamily="34" charset="-122"/>
              </a:rPr>
              <a:t>RFC</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bank/mini-bank/data-hot/</a:t>
            </a:r>
            <a:r>
              <a:rPr lang="en-US" altLang="zh-CN" sz="2000" dirty="0" err="1">
                <a:latin typeface="微软雅黑" panose="020B0503020204020204" pitchFamily="34" charset="-122"/>
                <a:ea typeface="微软雅黑" panose="020B0503020204020204" pitchFamily="34" charset="-122"/>
              </a:rPr>
              <a:t>mbhot</a:t>
            </a:r>
            <a:endParaRPr lang="en-US" altLang="zh-CN" sz="2000" dirty="0">
              <a:latin typeface="微软雅黑" panose="020B0503020204020204" pitchFamily="34" charset="-122"/>
              <a:ea typeface="微软雅黑" panose="020B0503020204020204" pitchFamily="34" charset="-122"/>
            </a:endParaRPr>
          </a:p>
        </p:txBody>
      </p:sp>
      <p:pic>
        <p:nvPicPr>
          <p:cNvPr id="3" name="图片 2">
            <a:extLst>
              <a:ext uri="{FF2B5EF4-FFF2-40B4-BE49-F238E27FC236}">
                <a16:creationId xmlns:a16="http://schemas.microsoft.com/office/drawing/2014/main" id="{EEA48175-1CD9-4B35-8B76-31D2BFDB45E3}"/>
              </a:ext>
            </a:extLst>
          </p:cNvPr>
          <p:cNvPicPr>
            <a:picLocks noChangeAspect="1"/>
          </p:cNvPicPr>
          <p:nvPr/>
        </p:nvPicPr>
        <p:blipFill>
          <a:blip r:embed="rId3"/>
          <a:stretch>
            <a:fillRect/>
          </a:stretch>
        </p:blipFill>
        <p:spPr>
          <a:xfrm>
            <a:off x="569595" y="1703922"/>
            <a:ext cx="6343650" cy="4305300"/>
          </a:xfrm>
          <a:prstGeom prst="rect">
            <a:avLst/>
          </a:prstGeom>
        </p:spPr>
      </p:pic>
      <p:pic>
        <p:nvPicPr>
          <p:cNvPr id="7" name="图片 6">
            <a:extLst>
              <a:ext uri="{FF2B5EF4-FFF2-40B4-BE49-F238E27FC236}">
                <a16:creationId xmlns:a16="http://schemas.microsoft.com/office/drawing/2014/main" id="{82C5743D-CA7E-4A4F-9094-F7C05FE8EBDC}"/>
              </a:ext>
            </a:extLst>
          </p:cNvPr>
          <p:cNvPicPr>
            <a:picLocks noChangeAspect="1"/>
          </p:cNvPicPr>
          <p:nvPr/>
        </p:nvPicPr>
        <p:blipFill>
          <a:blip r:embed="rId4"/>
          <a:stretch>
            <a:fillRect/>
          </a:stretch>
        </p:blipFill>
        <p:spPr>
          <a:xfrm>
            <a:off x="7747635" y="1349910"/>
            <a:ext cx="2800350" cy="400050"/>
          </a:xfrm>
          <a:prstGeom prst="rect">
            <a:avLst/>
          </a:prstGeom>
        </p:spPr>
      </p:pic>
      <p:pic>
        <p:nvPicPr>
          <p:cNvPr id="10" name="图片 9">
            <a:extLst>
              <a:ext uri="{FF2B5EF4-FFF2-40B4-BE49-F238E27FC236}">
                <a16:creationId xmlns:a16="http://schemas.microsoft.com/office/drawing/2014/main" id="{CF0613BB-FA86-4231-ACA2-F8F275B1B502}"/>
              </a:ext>
            </a:extLst>
          </p:cNvPr>
          <p:cNvPicPr>
            <a:picLocks noChangeAspect="1"/>
          </p:cNvPicPr>
          <p:nvPr/>
        </p:nvPicPr>
        <p:blipFill>
          <a:blip r:embed="rId5"/>
          <a:stretch>
            <a:fillRect/>
          </a:stretch>
        </p:blipFill>
        <p:spPr>
          <a:xfrm>
            <a:off x="8623935" y="1933774"/>
            <a:ext cx="784098" cy="400050"/>
          </a:xfrm>
          <a:prstGeom prst="rect">
            <a:avLst/>
          </a:prstGeom>
        </p:spPr>
      </p:pic>
      <p:pic>
        <p:nvPicPr>
          <p:cNvPr id="12" name="图片 11">
            <a:extLst>
              <a:ext uri="{FF2B5EF4-FFF2-40B4-BE49-F238E27FC236}">
                <a16:creationId xmlns:a16="http://schemas.microsoft.com/office/drawing/2014/main" id="{CCF75F28-8F63-4291-A4D7-3C4FFE20FC96}"/>
              </a:ext>
            </a:extLst>
          </p:cNvPr>
          <p:cNvPicPr>
            <a:picLocks noChangeAspect="1"/>
          </p:cNvPicPr>
          <p:nvPr/>
        </p:nvPicPr>
        <p:blipFill>
          <a:blip r:embed="rId6"/>
          <a:stretch>
            <a:fillRect/>
          </a:stretch>
        </p:blipFill>
        <p:spPr>
          <a:xfrm>
            <a:off x="6913245" y="2333824"/>
            <a:ext cx="4343400" cy="1257300"/>
          </a:xfrm>
          <a:prstGeom prst="rect">
            <a:avLst/>
          </a:prstGeom>
        </p:spPr>
      </p:pic>
      <p:pic>
        <p:nvPicPr>
          <p:cNvPr id="15" name="图片 14">
            <a:extLst>
              <a:ext uri="{FF2B5EF4-FFF2-40B4-BE49-F238E27FC236}">
                <a16:creationId xmlns:a16="http://schemas.microsoft.com/office/drawing/2014/main" id="{4C3DFA77-8AD0-4835-841F-E4D9F9C20ED4}"/>
              </a:ext>
            </a:extLst>
          </p:cNvPr>
          <p:cNvPicPr>
            <a:picLocks noChangeAspect="1"/>
          </p:cNvPicPr>
          <p:nvPr/>
        </p:nvPicPr>
        <p:blipFill>
          <a:blip r:embed="rId7"/>
          <a:stretch>
            <a:fillRect/>
          </a:stretch>
        </p:blipFill>
        <p:spPr>
          <a:xfrm>
            <a:off x="5330958" y="3591124"/>
            <a:ext cx="6585954" cy="2690532"/>
          </a:xfrm>
          <a:prstGeom prst="rect">
            <a:avLst/>
          </a:prstGeom>
        </p:spPr>
      </p:pic>
    </p:spTree>
    <p:extLst>
      <p:ext uri="{BB962C8B-B14F-4D97-AF65-F5344CB8AC3E}">
        <p14:creationId xmlns:p14="http://schemas.microsoft.com/office/powerpoint/2010/main" val="359157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10"/>
                                        </p:tgtEl>
                                        <p:attrNameLst>
                                          <p:attrName>style.visibility</p:attrName>
                                        </p:attrNameLst>
                                      </p:cBhvr>
                                      <p:to>
                                        <p:strVal val="visible"/>
                                      </p:to>
                                    </p:set>
                                    <p:anim calcmode="lin" valueType="num">
                                      <p:cBhvr additive="base">
                                        <p:cTn id="14" dur="500" fill="hold"/>
                                        <p:tgtEl>
                                          <p:spTgt spid="10"/>
                                        </p:tgtEl>
                                        <p:attrNameLst>
                                          <p:attrName>ppt_x</p:attrName>
                                        </p:attrNameLst>
                                      </p:cBhvr>
                                      <p:tavLst>
                                        <p:tav tm="0">
                                          <p:val>
                                            <p:strVal val="#ppt_x"/>
                                          </p:val>
                                        </p:tav>
                                        <p:tav tm="100000">
                                          <p:val>
                                            <p:strVal val="#ppt_x"/>
                                          </p:val>
                                        </p:tav>
                                      </p:tavLst>
                                    </p:anim>
                                    <p:anim calcmode="lin" valueType="num">
                                      <p:cBhvr additive="base">
                                        <p:cTn id="15"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12"/>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1000"/>
                                        <p:tgtEl>
                                          <p:spTgt spid="15"/>
                                        </p:tgtEl>
                                      </p:cBhvr>
                                    </p:animEffect>
                                    <p:anim calcmode="lin" valueType="num">
                                      <p:cBhvr>
                                        <p:cTn id="25" dur="1000" fill="hold"/>
                                        <p:tgtEl>
                                          <p:spTgt spid="15"/>
                                        </p:tgtEl>
                                        <p:attrNameLst>
                                          <p:attrName>ppt_x</p:attrName>
                                        </p:attrNameLst>
                                      </p:cBhvr>
                                      <p:tavLst>
                                        <p:tav tm="0">
                                          <p:val>
                                            <p:strVal val="#ppt_x"/>
                                          </p:val>
                                        </p:tav>
                                        <p:tav tm="100000">
                                          <p:val>
                                            <p:strVal val="#ppt_x"/>
                                          </p:val>
                                        </p:tav>
                                      </p:tavLst>
                                    </p:anim>
                                    <p:anim calcmode="lin" valueType="num">
                                      <p:cBhvr>
                                        <p:cTn id="26"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 name="object 2">
            <a:extLst>
              <a:ext uri="{FF2B5EF4-FFF2-40B4-BE49-F238E27FC236}">
                <a16:creationId xmlns:a16="http://schemas.microsoft.com/office/drawing/2014/main" id="{DA3D3201-782B-49B5-87ED-679053B4483C}"/>
              </a:ext>
            </a:extLst>
          </p:cNvPr>
          <p:cNvSpPr txBox="1">
            <a:spLocks noGrp="1"/>
          </p:cNvSpPr>
          <p:nvPr>
            <p:ph type="title"/>
          </p:nvPr>
        </p:nvSpPr>
        <p:spPr>
          <a:xfrm>
            <a:off x="377048" y="363293"/>
            <a:ext cx="11110443" cy="505405"/>
          </a:xfrm>
        </p:spPr>
        <p:txBody>
          <a:bodyPr>
            <a:noAutofit/>
          </a:bodyPr>
          <a:lstStyle/>
          <a:p>
            <a:pPr algn="ctr" defTabSz="1095167"/>
            <a:r>
              <a:rPr lang="en-US" sz="2800" b="1" dirty="0">
                <a:ln w="11430"/>
                <a:solidFill>
                  <a:srgbClr val="FFFF00"/>
                </a:solidFill>
                <a:effectLst>
                  <a:outerShdw blurRad="50800" dist="39000" dir="5460000" algn="tl">
                    <a:srgbClr val="000000">
                      <a:alpha val="38000"/>
                    </a:srgbClr>
                  </a:outerShdw>
                </a:effectLst>
                <a:latin typeface="Arial Rounded MT Bold" pitchFamily="34" charset="0"/>
                <a:cs typeface="Arial" charset="0"/>
              </a:rPr>
              <a:t>7.</a:t>
            </a:r>
            <a:r>
              <a:rPr lang="zh-CN" altLang="en-US" sz="2800" b="1" dirty="0">
                <a:ln w="11430"/>
                <a:solidFill>
                  <a:srgbClr val="FFFF00"/>
                </a:solidFill>
                <a:effectLst>
                  <a:outerShdw blurRad="50800" dist="39000" dir="5460000" algn="tl">
                    <a:srgbClr val="000000">
                      <a:alpha val="38000"/>
                    </a:srgbClr>
                  </a:outerShdw>
                </a:effectLst>
                <a:latin typeface="Arial Rounded MT Bold" pitchFamily="34" charset="0"/>
                <a:cs typeface="Arial" charset="0"/>
              </a:rPr>
              <a:t>针对姿态识别图卷积算法的软硬件加速设计</a:t>
            </a:r>
            <a:endParaRPr lang="en-US" sz="2800" b="1" dirty="0">
              <a:ln w="11430"/>
              <a:solidFill>
                <a:srgbClr val="FFFF00"/>
              </a:solidFill>
              <a:effectLst>
                <a:outerShdw blurRad="50800" dist="39000" dir="5460000" algn="tl">
                  <a:srgbClr val="000000">
                    <a:alpha val="38000"/>
                  </a:srgbClr>
                </a:outerShdw>
              </a:effectLst>
              <a:latin typeface="Arial Rounded MT Bold" pitchFamily="34" charset="0"/>
              <a:cs typeface="Arial" charset="0"/>
            </a:endParaRPr>
          </a:p>
        </p:txBody>
      </p:sp>
      <p:sp>
        <p:nvSpPr>
          <p:cNvPr id="14" name="矩形 13">
            <a:extLst>
              <a:ext uri="{FF2B5EF4-FFF2-40B4-BE49-F238E27FC236}">
                <a16:creationId xmlns:a16="http://schemas.microsoft.com/office/drawing/2014/main" id="{C46C3BD4-468F-4BC4-9BFD-95DD405D8924}"/>
              </a:ext>
            </a:extLst>
          </p:cNvPr>
          <p:cNvSpPr/>
          <p:nvPr/>
        </p:nvSpPr>
        <p:spPr>
          <a:xfrm>
            <a:off x="-169029" y="1204298"/>
            <a:ext cx="10907852" cy="499624"/>
          </a:xfrm>
          <a:prstGeom prst="rect">
            <a:avLst/>
          </a:prstGeom>
        </p:spPr>
        <p:txBody>
          <a:bodyPr wrap="square">
            <a:spAutoFit/>
          </a:bodyPr>
          <a:lstStyle/>
          <a:p>
            <a:pPr lvl="1">
              <a:lnSpc>
                <a:spcPct val="150000"/>
              </a:lnSpc>
            </a:pPr>
            <a:r>
              <a:rPr lang="zh-CN" altLang="en-US" sz="2000" dirty="0">
                <a:latin typeface="微软雅黑" panose="020B0503020204020204" pitchFamily="34" charset="-122"/>
                <a:ea typeface="微软雅黑" panose="020B0503020204020204" pitchFamily="34" charset="-122"/>
              </a:rPr>
              <a:t>性能对比</a:t>
            </a:r>
            <a:endParaRPr lang="en-US" altLang="zh-CN" sz="2000" dirty="0">
              <a:latin typeface="微软雅黑" panose="020B0503020204020204" pitchFamily="34" charset="-122"/>
              <a:ea typeface="微软雅黑" panose="020B0503020204020204" pitchFamily="34" charset="-122"/>
            </a:endParaRPr>
          </a:p>
        </p:txBody>
      </p:sp>
      <p:pic>
        <p:nvPicPr>
          <p:cNvPr id="4" name="图片 3">
            <a:extLst>
              <a:ext uri="{FF2B5EF4-FFF2-40B4-BE49-F238E27FC236}">
                <a16:creationId xmlns:a16="http://schemas.microsoft.com/office/drawing/2014/main" id="{D4917F32-8917-45EB-94DB-162EA2D37132}"/>
              </a:ext>
            </a:extLst>
          </p:cNvPr>
          <p:cNvPicPr>
            <a:picLocks noChangeAspect="1"/>
          </p:cNvPicPr>
          <p:nvPr/>
        </p:nvPicPr>
        <p:blipFill>
          <a:blip r:embed="rId3"/>
          <a:stretch>
            <a:fillRect/>
          </a:stretch>
        </p:blipFill>
        <p:spPr>
          <a:xfrm>
            <a:off x="664944" y="2022158"/>
            <a:ext cx="10534650" cy="1028700"/>
          </a:xfrm>
          <a:prstGeom prst="rect">
            <a:avLst/>
          </a:prstGeom>
        </p:spPr>
      </p:pic>
      <p:pic>
        <p:nvPicPr>
          <p:cNvPr id="6" name="图片 5">
            <a:extLst>
              <a:ext uri="{FF2B5EF4-FFF2-40B4-BE49-F238E27FC236}">
                <a16:creationId xmlns:a16="http://schemas.microsoft.com/office/drawing/2014/main" id="{1422E6E7-7472-462A-B532-D93F7DA1AF3C}"/>
              </a:ext>
            </a:extLst>
          </p:cNvPr>
          <p:cNvPicPr>
            <a:picLocks noChangeAspect="1"/>
          </p:cNvPicPr>
          <p:nvPr/>
        </p:nvPicPr>
        <p:blipFill>
          <a:blip r:embed="rId4"/>
          <a:stretch>
            <a:fillRect/>
          </a:stretch>
        </p:blipFill>
        <p:spPr>
          <a:xfrm>
            <a:off x="377048" y="3807142"/>
            <a:ext cx="10944225" cy="981075"/>
          </a:xfrm>
          <a:prstGeom prst="rect">
            <a:avLst/>
          </a:prstGeom>
        </p:spPr>
      </p:pic>
    </p:spTree>
    <p:extLst>
      <p:ext uri="{BB962C8B-B14F-4D97-AF65-F5344CB8AC3E}">
        <p14:creationId xmlns:p14="http://schemas.microsoft.com/office/powerpoint/2010/main" val="6170554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 name="object 2">
            <a:extLst>
              <a:ext uri="{FF2B5EF4-FFF2-40B4-BE49-F238E27FC236}">
                <a16:creationId xmlns:a16="http://schemas.microsoft.com/office/drawing/2014/main" id="{DA3D3201-782B-49B5-87ED-679053B4483C}"/>
              </a:ext>
            </a:extLst>
          </p:cNvPr>
          <p:cNvSpPr txBox="1">
            <a:spLocks noGrp="1"/>
          </p:cNvSpPr>
          <p:nvPr>
            <p:ph type="title"/>
          </p:nvPr>
        </p:nvSpPr>
        <p:spPr>
          <a:xfrm>
            <a:off x="377048" y="363293"/>
            <a:ext cx="11110443" cy="505405"/>
          </a:xfrm>
        </p:spPr>
        <p:txBody>
          <a:bodyPr>
            <a:noAutofit/>
          </a:bodyPr>
          <a:lstStyle/>
          <a:p>
            <a:pPr algn="ctr" defTabSz="1095167"/>
            <a:r>
              <a:rPr lang="en-US" sz="2800" b="1" dirty="0">
                <a:ln w="11430"/>
                <a:solidFill>
                  <a:srgbClr val="FFFF00"/>
                </a:solidFill>
                <a:effectLst>
                  <a:outerShdw blurRad="50800" dist="39000" dir="5460000" algn="tl">
                    <a:srgbClr val="000000">
                      <a:alpha val="38000"/>
                    </a:srgbClr>
                  </a:outerShdw>
                </a:effectLst>
                <a:latin typeface="Arial Rounded MT Bold" pitchFamily="34" charset="0"/>
                <a:cs typeface="Arial" charset="0"/>
              </a:rPr>
              <a:t>2.</a:t>
            </a:r>
            <a:r>
              <a:rPr lang="zh-CN" altLang="en-US" sz="2800" b="1" dirty="0">
                <a:ln w="11430"/>
                <a:solidFill>
                  <a:srgbClr val="FFFF00"/>
                </a:solidFill>
                <a:effectLst>
                  <a:outerShdw blurRad="50800" dist="39000" dir="5460000" algn="tl">
                    <a:srgbClr val="000000">
                      <a:alpha val="38000"/>
                    </a:srgbClr>
                  </a:outerShdw>
                </a:effectLst>
                <a:latin typeface="Arial Rounded MT Bold" pitchFamily="34" charset="0"/>
                <a:cs typeface="Arial" charset="0"/>
              </a:rPr>
              <a:t>图卷积算法的发展历史、现状和趋势</a:t>
            </a:r>
            <a:endParaRPr lang="en-US" sz="2800" b="1" dirty="0">
              <a:ln w="11430"/>
              <a:solidFill>
                <a:srgbClr val="FFFF00"/>
              </a:solidFill>
              <a:effectLst>
                <a:outerShdw blurRad="50800" dist="39000" dir="5460000" algn="tl">
                  <a:srgbClr val="000000">
                    <a:alpha val="38000"/>
                  </a:srgbClr>
                </a:outerShdw>
              </a:effectLst>
              <a:latin typeface="Arial Rounded MT Bold" pitchFamily="34" charset="0"/>
              <a:cs typeface="Arial" charset="0"/>
            </a:endParaRPr>
          </a:p>
        </p:txBody>
      </p:sp>
      <p:sp>
        <p:nvSpPr>
          <p:cNvPr id="14" name="矩形 13">
            <a:extLst>
              <a:ext uri="{FF2B5EF4-FFF2-40B4-BE49-F238E27FC236}">
                <a16:creationId xmlns:a16="http://schemas.microsoft.com/office/drawing/2014/main" id="{C46C3BD4-468F-4BC4-9BFD-95DD405D8924}"/>
              </a:ext>
            </a:extLst>
          </p:cNvPr>
          <p:cNvSpPr/>
          <p:nvPr/>
        </p:nvSpPr>
        <p:spPr>
          <a:xfrm>
            <a:off x="289441" y="1508143"/>
            <a:ext cx="10907852" cy="1884618"/>
          </a:xfrm>
          <a:prstGeom prst="rect">
            <a:avLst/>
          </a:prstGeom>
        </p:spPr>
        <p:txBody>
          <a:bodyPr wrap="square">
            <a:spAutoFit/>
          </a:bodyPr>
          <a:lstStyle/>
          <a:p>
            <a:pPr lvl="1">
              <a:lnSpc>
                <a:spcPct val="150000"/>
              </a:lnSpc>
            </a:pPr>
            <a:r>
              <a:rPr lang="zh-CN" altLang="en-US" sz="2000" dirty="0">
                <a:solidFill>
                  <a:srgbClr val="000000"/>
                </a:solidFill>
                <a:latin typeface="微软雅黑" panose="020B0503020204020204" pitchFamily="34" charset="-122"/>
                <a:ea typeface="微软雅黑" panose="020B0503020204020204" pitchFamily="34" charset="-122"/>
              </a:rPr>
              <a:t>图卷积算法的通用范式仍然是一个开放问题：</a:t>
            </a:r>
            <a:endParaRPr lang="en-US" altLang="zh-CN" sz="2000" dirty="0">
              <a:solidFill>
                <a:srgbClr val="000000"/>
              </a:solidFill>
              <a:latin typeface="微软雅黑" panose="020B0503020204020204" pitchFamily="34" charset="-122"/>
              <a:ea typeface="微软雅黑" panose="020B0503020204020204" pitchFamily="34" charset="-122"/>
            </a:endParaRPr>
          </a:p>
          <a:p>
            <a:pPr lvl="1">
              <a:lnSpc>
                <a:spcPct val="150000"/>
              </a:lnSpc>
            </a:pPr>
            <a:r>
              <a:rPr lang="en-US" altLang="zh-CN" sz="2000" dirty="0">
                <a:solidFill>
                  <a:srgbClr val="000000"/>
                </a:solidFill>
                <a:latin typeface="微软雅黑" panose="020B0503020204020204" pitchFamily="34" charset="-122"/>
                <a:ea typeface="微软雅黑" panose="020B0503020204020204" pitchFamily="34" charset="-122"/>
              </a:rPr>
              <a:t>		          </a:t>
            </a:r>
            <a:r>
              <a:rPr lang="en-US" altLang="zh-CN" sz="2000" dirty="0">
                <a:solidFill>
                  <a:srgbClr val="FF0000"/>
                </a:solidFill>
                <a:latin typeface="微软雅黑" panose="020B0503020204020204" pitchFamily="34" charset="-122"/>
                <a:ea typeface="微软雅黑" panose="020B0503020204020204" pitchFamily="34" charset="-122"/>
              </a:rPr>
              <a:t>NLP</a:t>
            </a:r>
            <a:r>
              <a:rPr lang="zh-CN" altLang="en-US" sz="2000" dirty="0">
                <a:solidFill>
                  <a:srgbClr val="FF0000"/>
                </a:solidFill>
                <a:latin typeface="微软雅黑" panose="020B0503020204020204" pitchFamily="34" charset="-122"/>
                <a:ea typeface="微软雅黑" panose="020B0503020204020204" pitchFamily="34" charset="-122"/>
              </a:rPr>
              <a:t>图卷积</a:t>
            </a:r>
            <a:endParaRPr lang="en-US" altLang="zh-CN" sz="2000" dirty="0">
              <a:solidFill>
                <a:srgbClr val="FF0000"/>
              </a:solidFill>
              <a:latin typeface="微软雅黑" panose="020B0503020204020204" pitchFamily="34" charset="-122"/>
              <a:ea typeface="微软雅黑" panose="020B0503020204020204" pitchFamily="34" charset="-122"/>
            </a:endParaRPr>
          </a:p>
          <a:p>
            <a:pPr lvl="1">
              <a:lnSpc>
                <a:spcPct val="150000"/>
              </a:lnSpc>
            </a:pPr>
            <a:r>
              <a:rPr lang="zh-CN" altLang="en-US" sz="2000" dirty="0">
                <a:solidFill>
                  <a:srgbClr val="000000"/>
                </a:solidFill>
                <a:latin typeface="微软雅黑" panose="020B0503020204020204" pitchFamily="34" charset="-122"/>
                <a:ea typeface="微软雅黑" panose="020B0503020204020204" pitchFamily="34" charset="-122"/>
              </a:rPr>
              <a:t>基于谱的图卷积</a:t>
            </a:r>
            <a:r>
              <a:rPr lang="en-US" altLang="zh-CN" sz="2000" dirty="0">
                <a:solidFill>
                  <a:srgbClr val="000000"/>
                </a:solidFill>
                <a:latin typeface="微软雅黑" panose="020B0503020204020204" pitchFamily="34" charset="-122"/>
                <a:ea typeface="微软雅黑" panose="020B0503020204020204" pitchFamily="34" charset="-122"/>
              </a:rPr>
              <a:t>-&gt;</a:t>
            </a:r>
            <a:r>
              <a:rPr lang="zh-CN" altLang="en-US" sz="2000" dirty="0">
                <a:solidFill>
                  <a:srgbClr val="FF0000"/>
                </a:solidFill>
                <a:latin typeface="微软雅黑" panose="020B0503020204020204" pitchFamily="34" charset="-122"/>
                <a:ea typeface="微软雅黑" panose="020B0503020204020204" pitchFamily="34" charset="-122"/>
              </a:rPr>
              <a:t>基于空间域的图卷积</a:t>
            </a:r>
            <a:r>
              <a:rPr lang="en-US" altLang="zh-CN" sz="2000" dirty="0">
                <a:solidFill>
                  <a:srgbClr val="000000"/>
                </a:solidFill>
                <a:latin typeface="微软雅黑" panose="020B0503020204020204" pitchFamily="34" charset="-122"/>
                <a:ea typeface="微软雅黑" panose="020B0503020204020204" pitchFamily="34" charset="-122"/>
              </a:rPr>
              <a:t>-&gt;</a:t>
            </a:r>
            <a:r>
              <a:rPr lang="zh-CN" altLang="en-US" sz="2000" dirty="0">
                <a:solidFill>
                  <a:srgbClr val="000000"/>
                </a:solidFill>
                <a:latin typeface="微软雅黑" panose="020B0503020204020204" pitchFamily="34" charset="-122"/>
                <a:ea typeface="微软雅黑" panose="020B0503020204020204" pitchFamily="34" charset="-122"/>
              </a:rPr>
              <a:t>注意力机制</a:t>
            </a:r>
            <a:r>
              <a:rPr lang="en-US" altLang="zh-CN" sz="2000" dirty="0">
                <a:solidFill>
                  <a:srgbClr val="000000"/>
                </a:solidFill>
                <a:latin typeface="微软雅黑" panose="020B0503020204020204" pitchFamily="34" charset="-122"/>
                <a:ea typeface="微软雅黑" panose="020B0503020204020204" pitchFamily="34" charset="-122"/>
              </a:rPr>
              <a:t>+</a:t>
            </a:r>
            <a:r>
              <a:rPr lang="zh-CN" altLang="en-US" sz="2000" dirty="0">
                <a:solidFill>
                  <a:srgbClr val="000000"/>
                </a:solidFill>
                <a:latin typeface="微软雅黑" panose="020B0503020204020204" pitchFamily="34" charset="-122"/>
                <a:ea typeface="微软雅黑" panose="020B0503020204020204" pitchFamily="34" charset="-122"/>
              </a:rPr>
              <a:t>图卷积</a:t>
            </a:r>
            <a:endParaRPr lang="en-US" altLang="zh-CN" sz="2000" dirty="0">
              <a:solidFill>
                <a:srgbClr val="000000"/>
              </a:solidFill>
              <a:latin typeface="微软雅黑" panose="020B0503020204020204" pitchFamily="34" charset="-122"/>
              <a:ea typeface="微软雅黑" panose="020B0503020204020204" pitchFamily="34" charset="-122"/>
            </a:endParaRPr>
          </a:p>
          <a:p>
            <a:pPr lvl="1">
              <a:lnSpc>
                <a:spcPct val="150000"/>
              </a:lnSpc>
            </a:pPr>
            <a:r>
              <a:rPr lang="en-US" altLang="zh-CN" sz="2000" dirty="0">
                <a:solidFill>
                  <a:srgbClr val="000000"/>
                </a:solidFill>
                <a:latin typeface="微软雅黑" panose="020B0503020204020204" pitchFamily="34" charset="-122"/>
                <a:ea typeface="微软雅黑" panose="020B0503020204020204" pitchFamily="34" charset="-122"/>
              </a:rPr>
              <a:t>                            </a:t>
            </a:r>
            <a:r>
              <a:rPr lang="zh-CN" altLang="en-US" sz="2000" dirty="0">
                <a:solidFill>
                  <a:srgbClr val="FF0000"/>
                </a:solidFill>
                <a:latin typeface="微软雅黑" panose="020B0503020204020204" pitchFamily="34" charset="-122"/>
                <a:ea typeface="微软雅黑" panose="020B0503020204020204" pitchFamily="34" charset="-122"/>
              </a:rPr>
              <a:t>姿态识别图卷积</a:t>
            </a:r>
            <a:endParaRPr lang="en-US" altLang="zh-CN" sz="2000" dirty="0">
              <a:solidFill>
                <a:srgbClr val="FF0000"/>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id="{AB516875-90D7-4926-B4CC-620B442F5329}"/>
              </a:ext>
            </a:extLst>
          </p:cNvPr>
          <p:cNvSpPr/>
          <p:nvPr/>
        </p:nvSpPr>
        <p:spPr>
          <a:xfrm>
            <a:off x="289441" y="3248070"/>
            <a:ext cx="10907852" cy="2807948"/>
          </a:xfrm>
          <a:prstGeom prst="rect">
            <a:avLst/>
          </a:prstGeom>
        </p:spPr>
        <p:txBody>
          <a:bodyPr wrap="square">
            <a:spAutoFit/>
          </a:bodyPr>
          <a:lstStyle/>
          <a:p>
            <a:pPr lvl="1">
              <a:lnSpc>
                <a:spcPct val="150000"/>
              </a:lnSpc>
            </a:pPr>
            <a:r>
              <a:rPr lang="zh-CN" altLang="en-US" sz="2000" dirty="0">
                <a:latin typeface="微软雅黑" panose="020B0503020204020204" pitchFamily="34" charset="-122"/>
                <a:ea typeface="微软雅黑" panose="020B0503020204020204" pitchFamily="34" charset="-122"/>
              </a:rPr>
              <a:t>目前的应用：</a:t>
            </a:r>
            <a:endParaRPr lang="en-US" altLang="zh-CN" sz="2000" dirty="0">
              <a:latin typeface="微软雅黑" panose="020B0503020204020204" pitchFamily="34" charset="-122"/>
              <a:ea typeface="微软雅黑" panose="020B0503020204020204" pitchFamily="34" charset="-122"/>
            </a:endParaRPr>
          </a:p>
          <a:p>
            <a:pPr lvl="1">
              <a:lnSpc>
                <a:spcPct val="150000"/>
              </a:lnSpc>
            </a:pPr>
            <a:r>
              <a:rPr lang="zh-CN" altLang="en-US" sz="2000" dirty="0">
                <a:latin typeface="微软雅黑" panose="020B0503020204020204" pitchFamily="34" charset="-122"/>
                <a:ea typeface="微软雅黑" panose="020B0503020204020204" pitchFamily="34" charset="-122"/>
              </a:rPr>
              <a:t>大图上：社交网络、图处理、节点分类、知识图谱等；</a:t>
            </a:r>
            <a:endParaRPr lang="en-US" altLang="zh-CN" sz="2000" dirty="0">
              <a:latin typeface="微软雅黑" panose="020B0503020204020204" pitchFamily="34" charset="-122"/>
              <a:ea typeface="微软雅黑" panose="020B0503020204020204" pitchFamily="34" charset="-122"/>
            </a:endParaRPr>
          </a:p>
          <a:p>
            <a:pPr lvl="1">
              <a:lnSpc>
                <a:spcPct val="150000"/>
              </a:lnSpc>
            </a:pPr>
            <a:r>
              <a:rPr lang="zh-CN" altLang="en-US" sz="2000" dirty="0">
                <a:latin typeface="微软雅黑" panose="020B0503020204020204" pitchFamily="34" charset="-122"/>
                <a:ea typeface="微软雅黑" panose="020B0503020204020204" pitchFamily="34" charset="-122"/>
              </a:rPr>
              <a:t>小图上：</a:t>
            </a:r>
            <a:r>
              <a:rPr lang="en-US" altLang="zh-CN" sz="2000" dirty="0">
                <a:latin typeface="微软雅黑" panose="020B0503020204020204" pitchFamily="34" charset="-122"/>
                <a:ea typeface="微软雅黑" panose="020B0503020204020204" pitchFamily="34" charset="-122"/>
              </a:rPr>
              <a:t>NLP</a:t>
            </a:r>
            <a:r>
              <a:rPr lang="zh-CN" altLang="en-US" sz="2000" dirty="0">
                <a:latin typeface="微软雅黑" panose="020B0503020204020204" pitchFamily="34" charset="-122"/>
                <a:ea typeface="微软雅黑" panose="020B0503020204020204" pitchFamily="34" charset="-122"/>
              </a:rPr>
              <a:t>，姿态识别，自动驾驶；</a:t>
            </a:r>
            <a:endParaRPr lang="en-US" altLang="zh-CN" sz="2000" dirty="0">
              <a:latin typeface="微软雅黑" panose="020B0503020204020204" pitchFamily="34" charset="-122"/>
              <a:ea typeface="微软雅黑" panose="020B0503020204020204" pitchFamily="34" charset="-122"/>
            </a:endParaRPr>
          </a:p>
          <a:p>
            <a:pPr lvl="1">
              <a:lnSpc>
                <a:spcPct val="150000"/>
              </a:lnSpc>
            </a:pPr>
            <a:r>
              <a:rPr lang="zh-CN" altLang="en-US" sz="2000" dirty="0">
                <a:latin typeface="微软雅黑" panose="020B0503020204020204" pitchFamily="34" charset="-122"/>
                <a:ea typeface="微软雅黑" panose="020B0503020204020204" pitchFamily="34" charset="-122"/>
              </a:rPr>
              <a:t>未来的趋势：</a:t>
            </a:r>
            <a:endParaRPr lang="en-US" altLang="zh-CN" sz="2000" dirty="0">
              <a:latin typeface="微软雅黑" panose="020B0503020204020204" pitchFamily="34" charset="-122"/>
              <a:ea typeface="微软雅黑" panose="020B0503020204020204" pitchFamily="34" charset="-122"/>
            </a:endParaRPr>
          </a:p>
          <a:p>
            <a:pPr lvl="1">
              <a:lnSpc>
                <a:spcPct val="150000"/>
              </a:lnSpc>
            </a:pPr>
            <a:r>
              <a:rPr lang="zh-CN" altLang="en-US" sz="2000" dirty="0">
                <a:latin typeface="微软雅黑" panose="020B0503020204020204" pitchFamily="34" charset="-122"/>
                <a:ea typeface="微软雅黑" panose="020B0503020204020204" pitchFamily="34" charset="-122"/>
              </a:rPr>
              <a:t>与各个子领域相结合，传统问题图建模</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深度学习</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图卷积</a:t>
            </a:r>
            <a:endParaRPr lang="en-US" altLang="zh-CN" sz="2000" dirty="0">
              <a:latin typeface="微软雅黑" panose="020B0503020204020204" pitchFamily="34" charset="-122"/>
              <a:ea typeface="微软雅黑" panose="020B0503020204020204" pitchFamily="34" charset="-122"/>
            </a:endParaRPr>
          </a:p>
          <a:p>
            <a:pPr lvl="1">
              <a:lnSpc>
                <a:spcPct val="150000"/>
              </a:lnSpc>
            </a:pPr>
            <a:r>
              <a:rPr lang="zh-CN" altLang="en-US" sz="2000" dirty="0">
                <a:latin typeface="微软雅黑" panose="020B0503020204020204" pitchFamily="34" charset="-122"/>
                <a:ea typeface="微软雅黑" panose="020B0503020204020204" pitchFamily="34" charset="-122"/>
              </a:rPr>
              <a:t>注意力机制带来的精度提高</a:t>
            </a:r>
            <a:endParaRPr lang="en-US" altLang="zh-CN" sz="20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07614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 name="object 2">
            <a:extLst>
              <a:ext uri="{FF2B5EF4-FFF2-40B4-BE49-F238E27FC236}">
                <a16:creationId xmlns:a16="http://schemas.microsoft.com/office/drawing/2014/main" id="{DA3D3201-782B-49B5-87ED-679053B4483C}"/>
              </a:ext>
            </a:extLst>
          </p:cNvPr>
          <p:cNvSpPr txBox="1">
            <a:spLocks noGrp="1"/>
          </p:cNvSpPr>
          <p:nvPr>
            <p:ph type="title"/>
          </p:nvPr>
        </p:nvSpPr>
        <p:spPr>
          <a:xfrm>
            <a:off x="377048" y="363293"/>
            <a:ext cx="11110443" cy="505405"/>
          </a:xfrm>
        </p:spPr>
        <p:txBody>
          <a:bodyPr>
            <a:noAutofit/>
          </a:bodyPr>
          <a:lstStyle/>
          <a:p>
            <a:pPr algn="ctr" defTabSz="1095167"/>
            <a:r>
              <a:rPr lang="zh-CN" altLang="en-US" sz="2800" b="1" dirty="0">
                <a:ln w="11430"/>
                <a:solidFill>
                  <a:srgbClr val="FFFF00"/>
                </a:solidFill>
                <a:effectLst>
                  <a:outerShdw blurRad="50800" dist="39000" dir="5460000" algn="tl">
                    <a:srgbClr val="000000">
                      <a:alpha val="38000"/>
                    </a:srgbClr>
                  </a:outerShdw>
                </a:effectLst>
                <a:latin typeface="Arial Rounded MT Bold" pitchFamily="34" charset="0"/>
                <a:cs typeface="Arial" charset="0"/>
              </a:rPr>
              <a:t>报告纲要</a:t>
            </a:r>
            <a:endParaRPr lang="en-US" sz="2800" b="1" dirty="0">
              <a:ln w="11430"/>
              <a:solidFill>
                <a:srgbClr val="FFFF00"/>
              </a:solidFill>
              <a:effectLst>
                <a:outerShdw blurRad="50800" dist="39000" dir="5460000" algn="tl">
                  <a:srgbClr val="000000">
                    <a:alpha val="38000"/>
                  </a:srgbClr>
                </a:outerShdw>
              </a:effectLst>
              <a:latin typeface="Arial Rounded MT Bold" pitchFamily="34" charset="0"/>
              <a:cs typeface="Arial" charset="0"/>
            </a:endParaRPr>
          </a:p>
        </p:txBody>
      </p:sp>
      <p:sp>
        <p:nvSpPr>
          <p:cNvPr id="14" name="矩形 13">
            <a:extLst>
              <a:ext uri="{FF2B5EF4-FFF2-40B4-BE49-F238E27FC236}">
                <a16:creationId xmlns:a16="http://schemas.microsoft.com/office/drawing/2014/main" id="{C46C3BD4-468F-4BC4-9BFD-95DD405D8924}"/>
              </a:ext>
            </a:extLst>
          </p:cNvPr>
          <p:cNvSpPr/>
          <p:nvPr/>
        </p:nvSpPr>
        <p:spPr>
          <a:xfrm>
            <a:off x="299601" y="1701183"/>
            <a:ext cx="10907852" cy="3269613"/>
          </a:xfrm>
          <a:prstGeom prst="rect">
            <a:avLst/>
          </a:prstGeom>
        </p:spPr>
        <p:txBody>
          <a:bodyPr wrap="square">
            <a:spAutoFit/>
          </a:bodyPr>
          <a:lstStyle/>
          <a:p>
            <a:pPr marL="742950" lvl="1" indent="-285750">
              <a:lnSpc>
                <a:spcPct val="150000"/>
              </a:lnSpc>
              <a:buFont typeface="Wingdings" panose="05000000000000000000" pitchFamily="2" charset="2"/>
              <a:buChar char="l"/>
            </a:pPr>
            <a:r>
              <a:rPr lang="zh-CN" altLang="en-US" sz="2000" dirty="0">
                <a:latin typeface="微软雅黑" panose="020B0503020204020204" pitchFamily="34" charset="-122"/>
                <a:ea typeface="微软雅黑" panose="020B0503020204020204" pitchFamily="34" charset="-122"/>
              </a:rPr>
              <a:t>图卷积算法的发展历史、现状和趋势；</a:t>
            </a:r>
            <a:endParaRPr lang="en-US" altLang="zh-CN" sz="2000" dirty="0">
              <a:latin typeface="微软雅黑" panose="020B0503020204020204" pitchFamily="34" charset="-122"/>
              <a:ea typeface="微软雅黑" panose="020B0503020204020204" pitchFamily="34" charset="-122"/>
            </a:endParaRPr>
          </a:p>
          <a:p>
            <a:pPr marL="742950" lvl="1" indent="-285750">
              <a:lnSpc>
                <a:spcPct val="150000"/>
              </a:lnSpc>
              <a:buFont typeface="Wingdings" panose="05000000000000000000" pitchFamily="2" charset="2"/>
              <a:buChar char="l"/>
            </a:pPr>
            <a:r>
              <a:rPr lang="zh-CN" altLang="en-US" sz="2000" dirty="0">
                <a:solidFill>
                  <a:srgbClr val="FF0000"/>
                </a:solidFill>
                <a:latin typeface="微软雅黑" panose="020B0503020204020204" pitchFamily="34" charset="-122"/>
                <a:ea typeface="微软雅黑" panose="020B0503020204020204" pitchFamily="34" charset="-122"/>
              </a:rPr>
              <a:t>图卷积算法的典型计算模式是什么？</a:t>
            </a:r>
            <a:endParaRPr lang="en-US" altLang="zh-CN" sz="2000" dirty="0">
              <a:solidFill>
                <a:srgbClr val="FF0000"/>
              </a:solidFill>
              <a:latin typeface="微软雅黑" panose="020B0503020204020204" pitchFamily="34" charset="-122"/>
              <a:ea typeface="微软雅黑" panose="020B0503020204020204" pitchFamily="34" charset="-122"/>
            </a:endParaRPr>
          </a:p>
          <a:p>
            <a:pPr marL="742950" lvl="1" indent="-285750">
              <a:lnSpc>
                <a:spcPct val="150000"/>
              </a:lnSpc>
              <a:buFont typeface="Wingdings" panose="05000000000000000000" pitchFamily="2" charset="2"/>
              <a:buChar char="l"/>
            </a:pPr>
            <a:r>
              <a:rPr lang="zh-CN" altLang="en-US" sz="2000" dirty="0">
                <a:solidFill>
                  <a:srgbClr val="000000"/>
                </a:solidFill>
                <a:latin typeface="微软雅黑" panose="020B0503020204020204" pitchFamily="34" charset="-122"/>
                <a:ea typeface="微软雅黑" panose="020B0503020204020204" pitchFamily="34" charset="-122"/>
              </a:rPr>
              <a:t>图卷积算法的加速难点在哪？与</a:t>
            </a:r>
            <a:r>
              <a:rPr lang="en-US" altLang="zh-CN" sz="2000" dirty="0">
                <a:solidFill>
                  <a:srgbClr val="000000"/>
                </a:solidFill>
                <a:latin typeface="微软雅黑" panose="020B0503020204020204" pitchFamily="34" charset="-122"/>
                <a:ea typeface="微软雅黑" panose="020B0503020204020204" pitchFamily="34" charset="-122"/>
              </a:rPr>
              <a:t>CNN</a:t>
            </a:r>
            <a:r>
              <a:rPr lang="zh-CN" altLang="en-US" sz="2000" dirty="0">
                <a:solidFill>
                  <a:srgbClr val="000000"/>
                </a:solidFill>
                <a:latin typeface="微软雅黑" panose="020B0503020204020204" pitchFamily="34" charset="-122"/>
                <a:ea typeface="微软雅黑" panose="020B0503020204020204" pitchFamily="34" charset="-122"/>
              </a:rPr>
              <a:t>的区别是什么？产业界现存的</a:t>
            </a:r>
            <a:r>
              <a:rPr lang="en-US" altLang="zh-CN" sz="2000" dirty="0">
                <a:solidFill>
                  <a:srgbClr val="000000"/>
                </a:solidFill>
                <a:latin typeface="微软雅黑" panose="020B0503020204020204" pitchFamily="34" charset="-122"/>
                <a:ea typeface="微软雅黑" panose="020B0503020204020204" pitchFamily="34" charset="-122"/>
              </a:rPr>
              <a:t>CNN</a:t>
            </a:r>
            <a:r>
              <a:rPr lang="zh-CN" altLang="en-US" sz="2000" dirty="0">
                <a:solidFill>
                  <a:srgbClr val="000000"/>
                </a:solidFill>
                <a:latin typeface="微软雅黑" panose="020B0503020204020204" pitchFamily="34" charset="-122"/>
                <a:ea typeface="微软雅黑" panose="020B0503020204020204" pitchFamily="34" charset="-122"/>
              </a:rPr>
              <a:t>硬件加速设计能否适用图卷积？</a:t>
            </a:r>
            <a:endParaRPr lang="en-US" altLang="zh-CN" sz="2000" dirty="0">
              <a:solidFill>
                <a:srgbClr val="000000"/>
              </a:solidFill>
              <a:latin typeface="微软雅黑" panose="020B0503020204020204" pitchFamily="34" charset="-122"/>
              <a:ea typeface="微软雅黑" panose="020B0503020204020204" pitchFamily="34" charset="-122"/>
            </a:endParaRPr>
          </a:p>
          <a:p>
            <a:pPr marL="742950" lvl="1" indent="-285750">
              <a:lnSpc>
                <a:spcPct val="150000"/>
              </a:lnSpc>
              <a:buFont typeface="Wingdings" panose="05000000000000000000" pitchFamily="2" charset="2"/>
              <a:buChar char="l"/>
            </a:pPr>
            <a:r>
              <a:rPr lang="en-US" altLang="zh-CN" sz="2000" dirty="0">
                <a:latin typeface="微软雅黑" panose="020B0503020204020204" pitchFamily="34" charset="-122"/>
                <a:ea typeface="微软雅黑" panose="020B0503020204020204" pitchFamily="34" charset="-122"/>
              </a:rPr>
              <a:t>CPU/GPU</a:t>
            </a:r>
            <a:r>
              <a:rPr lang="zh-CN" altLang="en-US" sz="2000" dirty="0">
                <a:latin typeface="微软雅黑" panose="020B0503020204020204" pitchFamily="34" charset="-122"/>
                <a:ea typeface="微软雅黑" panose="020B0503020204020204" pitchFamily="34" charset="-122"/>
              </a:rPr>
              <a:t>上针对图卷积算法加速的现状；</a:t>
            </a:r>
            <a:endParaRPr lang="en-US" altLang="zh-CN" sz="2000" dirty="0">
              <a:latin typeface="微软雅黑" panose="020B0503020204020204" pitchFamily="34" charset="-122"/>
              <a:ea typeface="微软雅黑" panose="020B0503020204020204" pitchFamily="34" charset="-122"/>
            </a:endParaRPr>
          </a:p>
          <a:p>
            <a:pPr marL="742950" lvl="1" indent="-285750">
              <a:lnSpc>
                <a:spcPct val="150000"/>
              </a:lnSpc>
              <a:buFont typeface="Wingdings" panose="05000000000000000000" pitchFamily="2" charset="2"/>
              <a:buChar char="l"/>
            </a:pPr>
            <a:r>
              <a:rPr lang="zh-CN" altLang="en-US" sz="2000" dirty="0">
                <a:latin typeface="微软雅黑" panose="020B0503020204020204" pitchFamily="34" charset="-122"/>
                <a:ea typeface="微软雅黑" panose="020B0503020204020204" pitchFamily="34" charset="-122"/>
              </a:rPr>
              <a:t>几种典型的大图图卷积硬件加速器设计；</a:t>
            </a:r>
            <a:endParaRPr lang="en-US" altLang="zh-CN" sz="2000" dirty="0">
              <a:latin typeface="微软雅黑" panose="020B0503020204020204" pitchFamily="34" charset="-122"/>
              <a:ea typeface="微软雅黑" panose="020B0503020204020204" pitchFamily="34" charset="-122"/>
            </a:endParaRPr>
          </a:p>
          <a:p>
            <a:pPr marL="742950" lvl="1" indent="-285750">
              <a:lnSpc>
                <a:spcPct val="150000"/>
              </a:lnSpc>
              <a:buFont typeface="Wingdings" panose="05000000000000000000" pitchFamily="2" charset="2"/>
              <a:buChar char="l"/>
            </a:pPr>
            <a:r>
              <a:rPr lang="zh-CN" altLang="en-US" sz="2000" dirty="0">
                <a:latin typeface="微软雅黑" panose="020B0503020204020204" pitchFamily="34" charset="-122"/>
                <a:ea typeface="微软雅黑" panose="020B0503020204020204" pitchFamily="34" charset="-122"/>
              </a:rPr>
              <a:t>我们的工作：针对姿态识别图卷积算法的软硬件加速设计；</a:t>
            </a:r>
            <a:endParaRPr lang="en-US" altLang="zh-CN" sz="20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4147110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 name="object 2">
            <a:extLst>
              <a:ext uri="{FF2B5EF4-FFF2-40B4-BE49-F238E27FC236}">
                <a16:creationId xmlns:a16="http://schemas.microsoft.com/office/drawing/2014/main" id="{DA3D3201-782B-49B5-87ED-679053B4483C}"/>
              </a:ext>
            </a:extLst>
          </p:cNvPr>
          <p:cNvSpPr txBox="1">
            <a:spLocks noGrp="1"/>
          </p:cNvSpPr>
          <p:nvPr>
            <p:ph type="title"/>
          </p:nvPr>
        </p:nvSpPr>
        <p:spPr>
          <a:xfrm>
            <a:off x="377048" y="363293"/>
            <a:ext cx="11110443" cy="505405"/>
          </a:xfrm>
        </p:spPr>
        <p:txBody>
          <a:bodyPr>
            <a:noAutofit/>
          </a:bodyPr>
          <a:lstStyle/>
          <a:p>
            <a:pPr algn="ctr" defTabSz="1095167"/>
            <a:r>
              <a:rPr lang="en-US" sz="2800" b="1" dirty="0">
                <a:ln w="11430"/>
                <a:solidFill>
                  <a:srgbClr val="FFFF00"/>
                </a:solidFill>
                <a:effectLst>
                  <a:outerShdw blurRad="50800" dist="39000" dir="5460000" algn="tl">
                    <a:srgbClr val="000000">
                      <a:alpha val="38000"/>
                    </a:srgbClr>
                  </a:outerShdw>
                </a:effectLst>
                <a:latin typeface="Arial Rounded MT Bold" pitchFamily="34" charset="0"/>
                <a:cs typeface="Arial" charset="0"/>
              </a:rPr>
              <a:t>3.</a:t>
            </a:r>
            <a:r>
              <a:rPr lang="zh-CN" altLang="en-US" sz="2800" b="1" dirty="0">
                <a:ln w="11430"/>
                <a:solidFill>
                  <a:srgbClr val="FFFF00"/>
                </a:solidFill>
                <a:effectLst>
                  <a:outerShdw blurRad="50800" dist="39000" dir="5460000" algn="tl">
                    <a:srgbClr val="000000">
                      <a:alpha val="38000"/>
                    </a:srgbClr>
                  </a:outerShdw>
                </a:effectLst>
                <a:latin typeface="Arial Rounded MT Bold" pitchFamily="34" charset="0"/>
                <a:cs typeface="Arial" charset="0"/>
              </a:rPr>
              <a:t>图卷积算法的典型计算模式</a:t>
            </a:r>
            <a:endParaRPr lang="en-US" sz="2800" b="1" dirty="0">
              <a:ln w="11430"/>
              <a:solidFill>
                <a:srgbClr val="FFFF00"/>
              </a:solidFill>
              <a:effectLst>
                <a:outerShdw blurRad="50800" dist="39000" dir="5460000" algn="tl">
                  <a:srgbClr val="000000">
                    <a:alpha val="38000"/>
                  </a:srgbClr>
                </a:outerShdw>
              </a:effectLst>
              <a:latin typeface="Arial Rounded MT Bold" pitchFamily="34" charset="0"/>
              <a:cs typeface="Arial" charset="0"/>
            </a:endParaRPr>
          </a:p>
        </p:txBody>
      </p:sp>
      <p:pic>
        <p:nvPicPr>
          <p:cNvPr id="3" name="图片 2">
            <a:extLst>
              <a:ext uri="{FF2B5EF4-FFF2-40B4-BE49-F238E27FC236}">
                <a16:creationId xmlns:a16="http://schemas.microsoft.com/office/drawing/2014/main" id="{4C0CAB3D-58AA-4D0F-9611-ED866BC4E2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7317" y="1489710"/>
            <a:ext cx="1876425" cy="4381500"/>
          </a:xfrm>
          <a:prstGeom prst="rect">
            <a:avLst/>
          </a:prstGeom>
        </p:spPr>
      </p:pic>
      <p:pic>
        <p:nvPicPr>
          <p:cNvPr id="5" name="图片 4">
            <a:extLst>
              <a:ext uri="{FF2B5EF4-FFF2-40B4-BE49-F238E27FC236}">
                <a16:creationId xmlns:a16="http://schemas.microsoft.com/office/drawing/2014/main" id="{46630BF4-ED10-48BE-825F-61464478FDB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69928" y="1764332"/>
            <a:ext cx="2132647" cy="2370374"/>
          </a:xfrm>
          <a:prstGeom prst="rect">
            <a:avLst/>
          </a:prstGeom>
        </p:spPr>
      </p:pic>
      <p:pic>
        <p:nvPicPr>
          <p:cNvPr id="7" name="图片 6">
            <a:extLst>
              <a:ext uri="{FF2B5EF4-FFF2-40B4-BE49-F238E27FC236}">
                <a16:creationId xmlns:a16="http://schemas.microsoft.com/office/drawing/2014/main" id="{1DBA46ED-1208-4E7A-AA30-88F3DFABA2B5}"/>
              </a:ext>
            </a:extLst>
          </p:cNvPr>
          <p:cNvPicPr>
            <a:picLocks noChangeAspect="1"/>
          </p:cNvPicPr>
          <p:nvPr/>
        </p:nvPicPr>
        <p:blipFill>
          <a:blip r:embed="rId5"/>
          <a:stretch>
            <a:fillRect/>
          </a:stretch>
        </p:blipFill>
        <p:spPr>
          <a:xfrm>
            <a:off x="6096000" y="2949519"/>
            <a:ext cx="1790701" cy="1763974"/>
          </a:xfrm>
          <a:prstGeom prst="rect">
            <a:avLst/>
          </a:prstGeom>
        </p:spPr>
      </p:pic>
      <p:pic>
        <p:nvPicPr>
          <p:cNvPr id="10" name="图片 9">
            <a:extLst>
              <a:ext uri="{FF2B5EF4-FFF2-40B4-BE49-F238E27FC236}">
                <a16:creationId xmlns:a16="http://schemas.microsoft.com/office/drawing/2014/main" id="{BE367AA1-FC8D-4331-818C-0388A0537FB2}"/>
              </a:ext>
            </a:extLst>
          </p:cNvPr>
          <p:cNvPicPr/>
          <p:nvPr/>
        </p:nvPicPr>
        <p:blipFill>
          <a:blip r:embed="rId6"/>
          <a:stretch>
            <a:fillRect/>
          </a:stretch>
        </p:blipFill>
        <p:spPr>
          <a:xfrm>
            <a:off x="8731409" y="1262163"/>
            <a:ext cx="2515712" cy="2418297"/>
          </a:xfrm>
          <a:prstGeom prst="rect">
            <a:avLst/>
          </a:prstGeom>
        </p:spPr>
      </p:pic>
      <p:pic>
        <p:nvPicPr>
          <p:cNvPr id="11" name="图片 10">
            <a:extLst>
              <a:ext uri="{FF2B5EF4-FFF2-40B4-BE49-F238E27FC236}">
                <a16:creationId xmlns:a16="http://schemas.microsoft.com/office/drawing/2014/main" id="{51B7B344-E906-4035-89BF-813F88052BA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025352" y="3806190"/>
            <a:ext cx="4068002" cy="2065020"/>
          </a:xfrm>
          <a:prstGeom prst="rect">
            <a:avLst/>
          </a:prstGeom>
        </p:spPr>
      </p:pic>
      <p:pic>
        <p:nvPicPr>
          <p:cNvPr id="8" name="图片 7">
            <a:extLst>
              <a:ext uri="{FF2B5EF4-FFF2-40B4-BE49-F238E27FC236}">
                <a16:creationId xmlns:a16="http://schemas.microsoft.com/office/drawing/2014/main" id="{8C07D5B4-92F8-45CC-8001-6969BFA599D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166649" y="4386394"/>
            <a:ext cx="1859441" cy="1287892"/>
          </a:xfrm>
          <a:prstGeom prst="rect">
            <a:avLst/>
          </a:prstGeom>
        </p:spPr>
      </p:pic>
    </p:spTree>
    <p:extLst>
      <p:ext uri="{BB962C8B-B14F-4D97-AF65-F5344CB8AC3E}">
        <p14:creationId xmlns:p14="http://schemas.microsoft.com/office/powerpoint/2010/main" val="2388671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par>
                                <p:cTn id="14" presetID="2" presetClass="entr" presetSubtype="4"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 calcmode="lin" valueType="num">
                                      <p:cBhvr additive="base">
                                        <p:cTn id="16" dur="500" fill="hold"/>
                                        <p:tgtEl>
                                          <p:spTgt spid="7"/>
                                        </p:tgtEl>
                                        <p:attrNameLst>
                                          <p:attrName>ppt_x</p:attrName>
                                        </p:attrNameLst>
                                      </p:cBhvr>
                                      <p:tavLst>
                                        <p:tav tm="0">
                                          <p:val>
                                            <p:strVal val="#ppt_x"/>
                                          </p:val>
                                        </p:tav>
                                        <p:tav tm="100000">
                                          <p:val>
                                            <p:strVal val="#ppt_x"/>
                                          </p:val>
                                        </p:tav>
                                      </p:tavLst>
                                    </p:anim>
                                    <p:anim calcmode="lin" valueType="num">
                                      <p:cBhvr additive="base">
                                        <p:cTn id="17"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1000"/>
                                        <p:tgtEl>
                                          <p:spTgt spid="10"/>
                                        </p:tgtEl>
                                      </p:cBhvr>
                                    </p:animEffect>
                                    <p:anim calcmode="lin" valueType="num">
                                      <p:cBhvr>
                                        <p:cTn id="23" dur="1000" fill="hold"/>
                                        <p:tgtEl>
                                          <p:spTgt spid="10"/>
                                        </p:tgtEl>
                                        <p:attrNameLst>
                                          <p:attrName>ppt_x</p:attrName>
                                        </p:attrNameLst>
                                      </p:cBhvr>
                                      <p:tavLst>
                                        <p:tav tm="0">
                                          <p:val>
                                            <p:strVal val="#ppt_x"/>
                                          </p:val>
                                        </p:tav>
                                        <p:tav tm="100000">
                                          <p:val>
                                            <p:strVal val="#ppt_x"/>
                                          </p:val>
                                        </p:tav>
                                      </p:tavLst>
                                    </p:anim>
                                    <p:anim calcmode="lin" valueType="num">
                                      <p:cBhvr>
                                        <p:cTn id="24"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11"/>
                                        </p:tgtEl>
                                        <p:attrNameLst>
                                          <p:attrName>style.visibility</p:attrName>
                                        </p:attrNameLst>
                                      </p:cBhvr>
                                      <p:to>
                                        <p:strVal val="visible"/>
                                      </p:to>
                                    </p:set>
                                    <p:anim calcmode="lin" valueType="num">
                                      <p:cBhvr additive="base">
                                        <p:cTn id="29" dur="500" fill="hold"/>
                                        <p:tgtEl>
                                          <p:spTgt spid="11"/>
                                        </p:tgtEl>
                                        <p:attrNameLst>
                                          <p:attrName>ppt_x</p:attrName>
                                        </p:attrNameLst>
                                      </p:cBhvr>
                                      <p:tavLst>
                                        <p:tav tm="0">
                                          <p:val>
                                            <p:strVal val="#ppt_x"/>
                                          </p:val>
                                        </p:tav>
                                        <p:tav tm="100000">
                                          <p:val>
                                            <p:strVal val="#ppt_x"/>
                                          </p:val>
                                        </p:tav>
                                      </p:tavLst>
                                    </p:anim>
                                    <p:anim calcmode="lin" valueType="num">
                                      <p:cBhvr additive="base">
                                        <p:cTn id="30"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 name="object 2">
            <a:extLst>
              <a:ext uri="{FF2B5EF4-FFF2-40B4-BE49-F238E27FC236}">
                <a16:creationId xmlns:a16="http://schemas.microsoft.com/office/drawing/2014/main" id="{DA3D3201-782B-49B5-87ED-679053B4483C}"/>
              </a:ext>
            </a:extLst>
          </p:cNvPr>
          <p:cNvSpPr txBox="1">
            <a:spLocks noGrp="1"/>
          </p:cNvSpPr>
          <p:nvPr>
            <p:ph type="title"/>
          </p:nvPr>
        </p:nvSpPr>
        <p:spPr>
          <a:xfrm>
            <a:off x="377048" y="363293"/>
            <a:ext cx="11110443" cy="505405"/>
          </a:xfrm>
        </p:spPr>
        <p:txBody>
          <a:bodyPr>
            <a:noAutofit/>
          </a:bodyPr>
          <a:lstStyle/>
          <a:p>
            <a:pPr algn="ctr" defTabSz="1095167"/>
            <a:r>
              <a:rPr lang="en-US" sz="2800" b="1" dirty="0">
                <a:ln w="11430"/>
                <a:solidFill>
                  <a:srgbClr val="FFFF00"/>
                </a:solidFill>
                <a:effectLst>
                  <a:outerShdw blurRad="50800" dist="39000" dir="5460000" algn="tl">
                    <a:srgbClr val="000000">
                      <a:alpha val="38000"/>
                    </a:srgbClr>
                  </a:outerShdw>
                </a:effectLst>
                <a:latin typeface="Arial Rounded MT Bold" pitchFamily="34" charset="0"/>
                <a:cs typeface="Arial" charset="0"/>
              </a:rPr>
              <a:t>3.</a:t>
            </a:r>
            <a:r>
              <a:rPr lang="zh-CN" altLang="en-US" sz="2800" b="1" dirty="0">
                <a:ln w="11430"/>
                <a:solidFill>
                  <a:srgbClr val="FFFF00"/>
                </a:solidFill>
                <a:effectLst>
                  <a:outerShdw blurRad="50800" dist="39000" dir="5460000" algn="tl">
                    <a:srgbClr val="000000">
                      <a:alpha val="38000"/>
                    </a:srgbClr>
                  </a:outerShdw>
                </a:effectLst>
                <a:latin typeface="Arial Rounded MT Bold" pitchFamily="34" charset="0"/>
                <a:cs typeface="Arial" charset="0"/>
              </a:rPr>
              <a:t>图卷积算法的典型计算模式</a:t>
            </a:r>
            <a:endParaRPr lang="en-US" sz="2800" b="1" dirty="0">
              <a:ln w="11430"/>
              <a:solidFill>
                <a:srgbClr val="FFFF00"/>
              </a:solidFill>
              <a:effectLst>
                <a:outerShdw blurRad="50800" dist="39000" dir="5460000" algn="tl">
                  <a:srgbClr val="000000">
                    <a:alpha val="38000"/>
                  </a:srgbClr>
                </a:outerShdw>
              </a:effectLst>
              <a:latin typeface="Arial Rounded MT Bold" pitchFamily="34" charset="0"/>
              <a:cs typeface="Arial" charset="0"/>
            </a:endParaRPr>
          </a:p>
        </p:txBody>
      </p:sp>
      <p:pic>
        <p:nvPicPr>
          <p:cNvPr id="8" name="图片 7">
            <a:extLst>
              <a:ext uri="{FF2B5EF4-FFF2-40B4-BE49-F238E27FC236}">
                <a16:creationId xmlns:a16="http://schemas.microsoft.com/office/drawing/2014/main" id="{D28C4786-536C-41F7-9F8A-660D7A6C1B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4917" y="1455420"/>
            <a:ext cx="1381125" cy="4381500"/>
          </a:xfrm>
          <a:prstGeom prst="rect">
            <a:avLst/>
          </a:prstGeom>
        </p:spPr>
      </p:pic>
      <p:sp>
        <p:nvSpPr>
          <p:cNvPr id="10" name="矩形 9">
            <a:extLst>
              <a:ext uri="{FF2B5EF4-FFF2-40B4-BE49-F238E27FC236}">
                <a16:creationId xmlns:a16="http://schemas.microsoft.com/office/drawing/2014/main" id="{C4F3C744-D0BB-469F-9EA0-659006AB9AB9}"/>
              </a:ext>
            </a:extLst>
          </p:cNvPr>
          <p:cNvSpPr/>
          <p:nvPr/>
        </p:nvSpPr>
        <p:spPr>
          <a:xfrm>
            <a:off x="4289941" y="1256683"/>
            <a:ext cx="7574399" cy="1884618"/>
          </a:xfrm>
          <a:prstGeom prst="rect">
            <a:avLst/>
          </a:prstGeom>
        </p:spPr>
        <p:txBody>
          <a:bodyPr wrap="square">
            <a:spAutoFit/>
          </a:bodyPr>
          <a:lstStyle/>
          <a:p>
            <a:pPr marL="742950" lvl="1" indent="-285750">
              <a:lnSpc>
                <a:spcPct val="150000"/>
              </a:lnSpc>
              <a:buFont typeface="Wingdings" panose="05000000000000000000" pitchFamily="2" charset="2"/>
              <a:buChar char="l"/>
            </a:pPr>
            <a:r>
              <a:rPr lang="zh-CN" altLang="en-US" sz="2000" dirty="0">
                <a:solidFill>
                  <a:srgbClr val="000000"/>
                </a:solidFill>
                <a:latin typeface="微软雅黑" panose="020B0503020204020204" pitchFamily="34" charset="-122"/>
                <a:ea typeface="微软雅黑" panose="020B0503020204020204" pitchFamily="34" charset="-122"/>
              </a:rPr>
              <a:t>在图网络的推理之前，往往需要进行预处理，通常由</a:t>
            </a:r>
            <a:r>
              <a:rPr lang="en-US" altLang="zh-CN" sz="2000" dirty="0">
                <a:solidFill>
                  <a:srgbClr val="000000"/>
                </a:solidFill>
                <a:latin typeface="微软雅黑" panose="020B0503020204020204" pitchFamily="34" charset="-122"/>
                <a:ea typeface="微软雅黑" panose="020B0503020204020204" pitchFamily="34" charset="-122"/>
              </a:rPr>
              <a:t>CPU+</a:t>
            </a:r>
            <a:r>
              <a:rPr lang="zh-CN" altLang="en-US" sz="2000" dirty="0">
                <a:solidFill>
                  <a:srgbClr val="000000"/>
                </a:solidFill>
                <a:latin typeface="微软雅黑" panose="020B0503020204020204" pitchFamily="34" charset="-122"/>
                <a:ea typeface="微软雅黑" panose="020B0503020204020204" pitchFamily="34" charset="-122"/>
              </a:rPr>
              <a:t>预处理算法</a:t>
            </a:r>
            <a:r>
              <a:rPr lang="en-US" altLang="zh-CN" sz="2000" dirty="0">
                <a:solidFill>
                  <a:srgbClr val="000000"/>
                </a:solidFill>
                <a:latin typeface="微软雅黑" panose="020B0503020204020204" pitchFamily="34" charset="-122"/>
                <a:ea typeface="微软雅黑" panose="020B0503020204020204" pitchFamily="34" charset="-122"/>
              </a:rPr>
              <a:t>+</a:t>
            </a:r>
            <a:r>
              <a:rPr lang="zh-CN" altLang="en-US" sz="2000" dirty="0">
                <a:solidFill>
                  <a:srgbClr val="000000"/>
                </a:solidFill>
                <a:latin typeface="微软雅黑" panose="020B0503020204020204" pitchFamily="34" charset="-122"/>
                <a:ea typeface="微软雅黑" panose="020B0503020204020204" pitchFamily="34" charset="-122"/>
              </a:rPr>
              <a:t>预处理框架协同完成。</a:t>
            </a:r>
            <a:endParaRPr lang="en-US" altLang="zh-CN" sz="2000" dirty="0">
              <a:solidFill>
                <a:srgbClr val="000000"/>
              </a:solidFill>
              <a:latin typeface="微软雅黑" panose="020B0503020204020204" pitchFamily="34" charset="-122"/>
              <a:ea typeface="微软雅黑" panose="020B0503020204020204" pitchFamily="34" charset="-122"/>
            </a:endParaRPr>
          </a:p>
          <a:p>
            <a:pPr marL="742950" lvl="1" indent="-285750">
              <a:lnSpc>
                <a:spcPct val="150000"/>
              </a:lnSpc>
              <a:buFont typeface="Wingdings" panose="05000000000000000000" pitchFamily="2" charset="2"/>
              <a:buChar char="l"/>
            </a:pPr>
            <a:r>
              <a:rPr lang="zh-CN" altLang="en-US" sz="2000" dirty="0">
                <a:latin typeface="微软雅黑" panose="020B0503020204020204" pitchFamily="34" charset="-122"/>
                <a:ea typeface="微软雅黑" panose="020B0503020204020204" pitchFamily="34" charset="-122"/>
              </a:rPr>
              <a:t>图划分</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图裁剪</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节点流（重排布）</a:t>
            </a:r>
            <a:endParaRPr lang="en-US" altLang="zh-CN" sz="2000" dirty="0">
              <a:latin typeface="微软雅黑" panose="020B0503020204020204" pitchFamily="34" charset="-122"/>
              <a:ea typeface="微软雅黑" panose="020B0503020204020204" pitchFamily="34" charset="-122"/>
            </a:endParaRPr>
          </a:p>
          <a:p>
            <a:pPr lvl="1">
              <a:lnSpc>
                <a:spcPct val="150000"/>
              </a:lnSpc>
            </a:pPr>
            <a:endParaRPr lang="en-US" altLang="zh-CN" sz="2000" dirty="0">
              <a:solidFill>
                <a:srgbClr val="000000"/>
              </a:solidFill>
              <a:latin typeface="微软雅黑" panose="020B0503020204020204" pitchFamily="34" charset="-122"/>
              <a:ea typeface="微软雅黑" panose="020B0503020204020204" pitchFamily="34" charset="-122"/>
            </a:endParaRPr>
          </a:p>
        </p:txBody>
      </p:sp>
      <p:pic>
        <p:nvPicPr>
          <p:cNvPr id="11" name="图片 10">
            <a:extLst>
              <a:ext uri="{FF2B5EF4-FFF2-40B4-BE49-F238E27FC236}">
                <a16:creationId xmlns:a16="http://schemas.microsoft.com/office/drawing/2014/main" id="{500D6FF5-4351-485F-94D2-C4CEE1823E85}"/>
              </a:ext>
            </a:extLst>
          </p:cNvPr>
          <p:cNvPicPr>
            <a:picLocks noChangeAspect="1"/>
          </p:cNvPicPr>
          <p:nvPr/>
        </p:nvPicPr>
        <p:blipFill>
          <a:blip r:embed="rId4"/>
          <a:stretch>
            <a:fillRect/>
          </a:stretch>
        </p:blipFill>
        <p:spPr>
          <a:xfrm>
            <a:off x="3204091" y="2827020"/>
            <a:ext cx="2171700" cy="2209800"/>
          </a:xfrm>
          <a:prstGeom prst="rect">
            <a:avLst/>
          </a:prstGeom>
        </p:spPr>
      </p:pic>
      <p:pic>
        <p:nvPicPr>
          <p:cNvPr id="13" name="图片 12">
            <a:extLst>
              <a:ext uri="{FF2B5EF4-FFF2-40B4-BE49-F238E27FC236}">
                <a16:creationId xmlns:a16="http://schemas.microsoft.com/office/drawing/2014/main" id="{1E70B2CF-AD97-458F-B19B-82D572EFA8A3}"/>
              </a:ext>
            </a:extLst>
          </p:cNvPr>
          <p:cNvPicPr>
            <a:picLocks noChangeAspect="1"/>
          </p:cNvPicPr>
          <p:nvPr/>
        </p:nvPicPr>
        <p:blipFill>
          <a:blip r:embed="rId5"/>
          <a:stretch>
            <a:fillRect/>
          </a:stretch>
        </p:blipFill>
        <p:spPr>
          <a:xfrm>
            <a:off x="5360380" y="2989611"/>
            <a:ext cx="3358619" cy="1884617"/>
          </a:xfrm>
          <a:prstGeom prst="rect">
            <a:avLst/>
          </a:prstGeom>
        </p:spPr>
      </p:pic>
      <p:pic>
        <p:nvPicPr>
          <p:cNvPr id="15" name="图片 14">
            <a:extLst>
              <a:ext uri="{FF2B5EF4-FFF2-40B4-BE49-F238E27FC236}">
                <a16:creationId xmlns:a16="http://schemas.microsoft.com/office/drawing/2014/main" id="{6F4F235A-9B9A-4E2B-B278-7311CE5B45A0}"/>
              </a:ext>
            </a:extLst>
          </p:cNvPr>
          <p:cNvPicPr>
            <a:picLocks noChangeAspect="1"/>
          </p:cNvPicPr>
          <p:nvPr/>
        </p:nvPicPr>
        <p:blipFill>
          <a:blip r:embed="rId6"/>
          <a:stretch>
            <a:fillRect/>
          </a:stretch>
        </p:blipFill>
        <p:spPr>
          <a:xfrm>
            <a:off x="8860258" y="3239385"/>
            <a:ext cx="3095625" cy="1581150"/>
          </a:xfrm>
          <a:prstGeom prst="rect">
            <a:avLst/>
          </a:prstGeom>
        </p:spPr>
      </p:pic>
      <p:sp>
        <p:nvSpPr>
          <p:cNvPr id="17" name="矩形 16">
            <a:extLst>
              <a:ext uri="{FF2B5EF4-FFF2-40B4-BE49-F238E27FC236}">
                <a16:creationId xmlns:a16="http://schemas.microsoft.com/office/drawing/2014/main" id="{4216D734-334C-48CC-9776-E41D9A0BEF8A}"/>
              </a:ext>
            </a:extLst>
          </p:cNvPr>
          <p:cNvSpPr/>
          <p:nvPr/>
        </p:nvSpPr>
        <p:spPr>
          <a:xfrm>
            <a:off x="4381484" y="4918619"/>
            <a:ext cx="7574399" cy="1422954"/>
          </a:xfrm>
          <a:prstGeom prst="rect">
            <a:avLst/>
          </a:prstGeom>
        </p:spPr>
        <p:txBody>
          <a:bodyPr wrap="square">
            <a:spAutoFit/>
          </a:bodyPr>
          <a:lstStyle/>
          <a:p>
            <a:pPr marL="742950" lvl="1" indent="-285750">
              <a:lnSpc>
                <a:spcPct val="150000"/>
              </a:lnSpc>
              <a:buFont typeface="Wingdings" panose="05000000000000000000" pitchFamily="2" charset="2"/>
              <a:buChar char="l"/>
            </a:pPr>
            <a:r>
              <a:rPr lang="zh-CN" altLang="en-US" sz="2000" dirty="0">
                <a:solidFill>
                  <a:srgbClr val="000000"/>
                </a:solidFill>
                <a:latin typeface="微软雅黑" panose="020B0503020204020204" pitchFamily="34" charset="-122"/>
                <a:ea typeface="微软雅黑" panose="020B0503020204020204" pitchFamily="34" charset="-122"/>
              </a:rPr>
              <a:t>全局预处理的计算代价可能会很高；</a:t>
            </a:r>
            <a:endParaRPr lang="en-US" altLang="zh-CN" sz="2000" dirty="0">
              <a:solidFill>
                <a:srgbClr val="000000"/>
              </a:solidFill>
              <a:latin typeface="微软雅黑" panose="020B0503020204020204" pitchFamily="34" charset="-122"/>
              <a:ea typeface="微软雅黑" panose="020B0503020204020204" pitchFamily="34" charset="-122"/>
            </a:endParaRPr>
          </a:p>
          <a:p>
            <a:pPr marL="742950" lvl="1" indent="-285750">
              <a:lnSpc>
                <a:spcPct val="150000"/>
              </a:lnSpc>
              <a:buFont typeface="Wingdings" panose="05000000000000000000" pitchFamily="2" charset="2"/>
              <a:buChar char="l"/>
            </a:pPr>
            <a:r>
              <a:rPr lang="zh-CN" altLang="en-US" sz="2000" dirty="0">
                <a:latin typeface="微软雅黑" panose="020B0503020204020204" pitchFamily="34" charset="-122"/>
                <a:ea typeface="微软雅黑" panose="020B0503020204020204" pitchFamily="34" charset="-122"/>
              </a:rPr>
              <a:t>目的：挖掘数据局部性、访存优化</a:t>
            </a:r>
            <a:endParaRPr lang="en-US" altLang="zh-CN" sz="2000" dirty="0">
              <a:latin typeface="微软雅黑" panose="020B0503020204020204" pitchFamily="34" charset="-122"/>
              <a:ea typeface="微软雅黑" panose="020B0503020204020204" pitchFamily="34" charset="-122"/>
            </a:endParaRPr>
          </a:p>
          <a:p>
            <a:pPr lvl="1">
              <a:lnSpc>
                <a:spcPct val="150000"/>
              </a:lnSpc>
            </a:pPr>
            <a:endParaRPr lang="en-US" altLang="zh-CN" sz="2000" dirty="0">
              <a:solidFill>
                <a:srgbClr val="0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98207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nodeType="click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barn(inVertical)">
                                      <p:cBhvr>
                                        <p:cTn id="14" dur="500"/>
                                        <p:tgtEl>
                                          <p:spTgt spid="13"/>
                                        </p:tgtEl>
                                      </p:cBhvr>
                                    </p:animEffec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500" fill="hold"/>
                                        <p:tgtEl>
                                          <p:spTgt spid="15"/>
                                        </p:tgtEl>
                                        <p:attrNameLst>
                                          <p:attrName>ppt_x</p:attrName>
                                        </p:attrNameLst>
                                      </p:cBhvr>
                                      <p:tavLst>
                                        <p:tav tm="0">
                                          <p:val>
                                            <p:strVal val="#ppt_x"/>
                                          </p:val>
                                        </p:tav>
                                        <p:tav tm="100000">
                                          <p:val>
                                            <p:strVal val="#ppt_x"/>
                                          </p:val>
                                        </p:tav>
                                      </p:tavLst>
                                    </p:anim>
                                    <p:anim calcmode="lin" valueType="num">
                                      <p:cBhvr additive="base">
                                        <p:cTn id="20"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 name="object 2">
            <a:extLst>
              <a:ext uri="{FF2B5EF4-FFF2-40B4-BE49-F238E27FC236}">
                <a16:creationId xmlns:a16="http://schemas.microsoft.com/office/drawing/2014/main" id="{DA3D3201-782B-49B5-87ED-679053B4483C}"/>
              </a:ext>
            </a:extLst>
          </p:cNvPr>
          <p:cNvSpPr txBox="1">
            <a:spLocks noGrp="1"/>
          </p:cNvSpPr>
          <p:nvPr>
            <p:ph type="title"/>
          </p:nvPr>
        </p:nvSpPr>
        <p:spPr>
          <a:xfrm>
            <a:off x="377048" y="363293"/>
            <a:ext cx="11110443" cy="505405"/>
          </a:xfrm>
        </p:spPr>
        <p:txBody>
          <a:bodyPr>
            <a:noAutofit/>
          </a:bodyPr>
          <a:lstStyle/>
          <a:p>
            <a:pPr algn="ctr" defTabSz="1095167"/>
            <a:r>
              <a:rPr lang="en-US" sz="2800" b="1" dirty="0">
                <a:ln w="11430"/>
                <a:solidFill>
                  <a:srgbClr val="FFFF00"/>
                </a:solidFill>
                <a:effectLst>
                  <a:outerShdw blurRad="50800" dist="39000" dir="5460000" algn="tl">
                    <a:srgbClr val="000000">
                      <a:alpha val="38000"/>
                    </a:srgbClr>
                  </a:outerShdw>
                </a:effectLst>
                <a:latin typeface="Arial Rounded MT Bold" pitchFamily="34" charset="0"/>
                <a:cs typeface="Arial" charset="0"/>
              </a:rPr>
              <a:t>3.</a:t>
            </a:r>
            <a:r>
              <a:rPr lang="zh-CN" altLang="en-US" sz="2800" b="1" dirty="0">
                <a:ln w="11430"/>
                <a:solidFill>
                  <a:srgbClr val="FFFF00"/>
                </a:solidFill>
                <a:effectLst>
                  <a:outerShdw blurRad="50800" dist="39000" dir="5460000" algn="tl">
                    <a:srgbClr val="000000">
                      <a:alpha val="38000"/>
                    </a:srgbClr>
                  </a:outerShdw>
                </a:effectLst>
                <a:latin typeface="Arial Rounded MT Bold" pitchFamily="34" charset="0"/>
                <a:cs typeface="Arial" charset="0"/>
              </a:rPr>
              <a:t>图卷积算法的典型计算模式</a:t>
            </a:r>
            <a:endParaRPr lang="en-US" sz="2800" b="1" dirty="0">
              <a:ln w="11430"/>
              <a:solidFill>
                <a:srgbClr val="FFFF00"/>
              </a:solidFill>
              <a:effectLst>
                <a:outerShdw blurRad="50800" dist="39000" dir="5460000" algn="tl">
                  <a:srgbClr val="000000">
                    <a:alpha val="38000"/>
                  </a:srgbClr>
                </a:outerShdw>
              </a:effectLst>
              <a:latin typeface="Arial Rounded MT Bold" pitchFamily="34" charset="0"/>
              <a:cs typeface="Arial" charset="0"/>
            </a:endParaRPr>
          </a:p>
        </p:txBody>
      </p:sp>
      <p:sp>
        <p:nvSpPr>
          <p:cNvPr id="10" name="矩形 9">
            <a:extLst>
              <a:ext uri="{FF2B5EF4-FFF2-40B4-BE49-F238E27FC236}">
                <a16:creationId xmlns:a16="http://schemas.microsoft.com/office/drawing/2014/main" id="{C4F3C744-D0BB-469F-9EA0-659006AB9AB9}"/>
              </a:ext>
            </a:extLst>
          </p:cNvPr>
          <p:cNvSpPr/>
          <p:nvPr/>
        </p:nvSpPr>
        <p:spPr>
          <a:xfrm>
            <a:off x="4289941" y="1256683"/>
            <a:ext cx="7574399" cy="1422954"/>
          </a:xfrm>
          <a:prstGeom prst="rect">
            <a:avLst/>
          </a:prstGeom>
        </p:spPr>
        <p:txBody>
          <a:bodyPr wrap="square">
            <a:spAutoFit/>
          </a:bodyPr>
          <a:lstStyle/>
          <a:p>
            <a:pPr marL="742950" lvl="1" indent="-285750">
              <a:lnSpc>
                <a:spcPct val="150000"/>
              </a:lnSpc>
              <a:buFont typeface="Wingdings" panose="05000000000000000000" pitchFamily="2" charset="2"/>
              <a:buChar char="l"/>
            </a:pPr>
            <a:r>
              <a:rPr lang="zh-CN" altLang="en-US" sz="2000" dirty="0">
                <a:solidFill>
                  <a:srgbClr val="000000"/>
                </a:solidFill>
                <a:latin typeface="微软雅黑" panose="020B0503020204020204" pitchFamily="34" charset="-122"/>
                <a:ea typeface="微软雅黑" panose="020B0503020204020204" pitchFamily="34" charset="-122"/>
              </a:rPr>
              <a:t>更新图中每条边的特征；</a:t>
            </a:r>
            <a:endParaRPr lang="en-US" altLang="zh-CN" sz="2000" dirty="0">
              <a:solidFill>
                <a:srgbClr val="000000"/>
              </a:solidFill>
              <a:latin typeface="微软雅黑" panose="020B0503020204020204" pitchFamily="34" charset="-122"/>
              <a:ea typeface="微软雅黑" panose="020B0503020204020204" pitchFamily="34" charset="-122"/>
            </a:endParaRPr>
          </a:p>
          <a:p>
            <a:pPr marL="742950" lvl="1" indent="-285750">
              <a:lnSpc>
                <a:spcPct val="150000"/>
              </a:lnSpc>
              <a:buFont typeface="Wingdings" panose="05000000000000000000" pitchFamily="2" charset="2"/>
              <a:buChar char="l"/>
            </a:pPr>
            <a:r>
              <a:rPr lang="zh-CN" altLang="en-US" sz="2000" dirty="0">
                <a:solidFill>
                  <a:srgbClr val="000000"/>
                </a:solidFill>
                <a:latin typeface="微软雅黑" panose="020B0503020204020204" pitchFamily="34" charset="-122"/>
                <a:ea typeface="微软雅黑" panose="020B0503020204020204" pitchFamily="34" charset="-122"/>
              </a:rPr>
              <a:t>输入要素：原有边特征、两个端点特征、全局图特征、网络权重；</a:t>
            </a:r>
            <a:endParaRPr lang="en-US" altLang="zh-CN" sz="2000" dirty="0">
              <a:solidFill>
                <a:srgbClr val="000000"/>
              </a:solidFill>
              <a:latin typeface="微软雅黑" panose="020B0503020204020204" pitchFamily="34" charset="-122"/>
              <a:ea typeface="微软雅黑" panose="020B0503020204020204" pitchFamily="34" charset="-122"/>
            </a:endParaRPr>
          </a:p>
        </p:txBody>
      </p:sp>
      <p:sp>
        <p:nvSpPr>
          <p:cNvPr id="17" name="矩形 16">
            <a:extLst>
              <a:ext uri="{FF2B5EF4-FFF2-40B4-BE49-F238E27FC236}">
                <a16:creationId xmlns:a16="http://schemas.microsoft.com/office/drawing/2014/main" id="{4216D734-334C-48CC-9776-E41D9A0BEF8A}"/>
              </a:ext>
            </a:extLst>
          </p:cNvPr>
          <p:cNvSpPr/>
          <p:nvPr/>
        </p:nvSpPr>
        <p:spPr>
          <a:xfrm>
            <a:off x="4289940" y="2575469"/>
            <a:ext cx="7574399" cy="1422954"/>
          </a:xfrm>
          <a:prstGeom prst="rect">
            <a:avLst/>
          </a:prstGeom>
        </p:spPr>
        <p:txBody>
          <a:bodyPr wrap="square">
            <a:spAutoFit/>
          </a:bodyPr>
          <a:lstStyle/>
          <a:p>
            <a:pPr marL="742950" lvl="1" indent="-285750">
              <a:lnSpc>
                <a:spcPct val="150000"/>
              </a:lnSpc>
              <a:buFont typeface="Wingdings" panose="05000000000000000000" pitchFamily="2" charset="2"/>
              <a:buChar char="l"/>
            </a:pPr>
            <a:r>
              <a:rPr lang="zh-CN" altLang="en-US" sz="2000" dirty="0">
                <a:solidFill>
                  <a:srgbClr val="000000"/>
                </a:solidFill>
                <a:latin typeface="微软雅黑" panose="020B0503020204020204" pitchFamily="34" charset="-122"/>
                <a:ea typeface="微软雅黑" panose="020B0503020204020204" pitchFamily="34" charset="-122"/>
              </a:rPr>
              <a:t>操作：直接传递、向量加、向量点积、向量乘标量、向量矩阵乘</a:t>
            </a:r>
            <a:endParaRPr lang="en-US" altLang="zh-CN" sz="2000" dirty="0">
              <a:solidFill>
                <a:srgbClr val="000000"/>
              </a:solidFill>
              <a:latin typeface="微软雅黑" panose="020B0503020204020204" pitchFamily="34" charset="-122"/>
              <a:ea typeface="微软雅黑" panose="020B0503020204020204" pitchFamily="34" charset="-122"/>
            </a:endParaRPr>
          </a:p>
          <a:p>
            <a:pPr marL="742950" lvl="1" indent="-285750">
              <a:lnSpc>
                <a:spcPct val="150000"/>
              </a:lnSpc>
              <a:buFont typeface="Wingdings" panose="05000000000000000000" pitchFamily="2" charset="2"/>
              <a:buChar char="l"/>
            </a:pPr>
            <a:r>
              <a:rPr lang="zh-CN" altLang="en-US" sz="2000" dirty="0">
                <a:latin typeface="微软雅黑" panose="020B0503020204020204" pitchFamily="34" charset="-122"/>
                <a:ea typeface="微软雅黑" panose="020B0503020204020204" pitchFamily="34" charset="-122"/>
              </a:rPr>
              <a:t>输出：更新了的边特征</a:t>
            </a:r>
            <a:endParaRPr lang="en-US" altLang="zh-CN" sz="2000" dirty="0">
              <a:solidFill>
                <a:srgbClr val="000000"/>
              </a:solidFill>
              <a:latin typeface="微软雅黑" panose="020B0503020204020204" pitchFamily="34" charset="-122"/>
              <a:ea typeface="微软雅黑" panose="020B0503020204020204" pitchFamily="34" charset="-122"/>
            </a:endParaRPr>
          </a:p>
        </p:txBody>
      </p:sp>
      <p:pic>
        <p:nvPicPr>
          <p:cNvPr id="3" name="图片 2">
            <a:extLst>
              <a:ext uri="{FF2B5EF4-FFF2-40B4-BE49-F238E27FC236}">
                <a16:creationId xmlns:a16="http://schemas.microsoft.com/office/drawing/2014/main" id="{40655E14-A993-4B77-8B8A-63D82EC4F07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8444" y="1409700"/>
            <a:ext cx="1381125" cy="4381500"/>
          </a:xfrm>
          <a:prstGeom prst="rect">
            <a:avLst/>
          </a:prstGeom>
        </p:spPr>
      </p:pic>
      <p:pic>
        <p:nvPicPr>
          <p:cNvPr id="5" name="图片 4">
            <a:extLst>
              <a:ext uri="{FF2B5EF4-FFF2-40B4-BE49-F238E27FC236}">
                <a16:creationId xmlns:a16="http://schemas.microsoft.com/office/drawing/2014/main" id="{A3125506-C79B-4D7B-AB44-B916A46B8BB2}"/>
              </a:ext>
            </a:extLst>
          </p:cNvPr>
          <p:cNvPicPr>
            <a:picLocks noChangeAspect="1"/>
          </p:cNvPicPr>
          <p:nvPr/>
        </p:nvPicPr>
        <p:blipFill>
          <a:blip r:embed="rId4"/>
          <a:stretch>
            <a:fillRect/>
          </a:stretch>
        </p:blipFill>
        <p:spPr>
          <a:xfrm>
            <a:off x="8031383" y="3429000"/>
            <a:ext cx="2968865" cy="2774877"/>
          </a:xfrm>
          <a:prstGeom prst="rect">
            <a:avLst/>
          </a:prstGeom>
        </p:spPr>
      </p:pic>
    </p:spTree>
    <p:extLst>
      <p:ext uri="{BB962C8B-B14F-4D97-AF65-F5344CB8AC3E}">
        <p14:creationId xmlns:p14="http://schemas.microsoft.com/office/powerpoint/2010/main" val="3332049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 name="object 2">
            <a:extLst>
              <a:ext uri="{FF2B5EF4-FFF2-40B4-BE49-F238E27FC236}">
                <a16:creationId xmlns:a16="http://schemas.microsoft.com/office/drawing/2014/main" id="{DA3D3201-782B-49B5-87ED-679053B4483C}"/>
              </a:ext>
            </a:extLst>
          </p:cNvPr>
          <p:cNvSpPr txBox="1">
            <a:spLocks noGrp="1"/>
          </p:cNvSpPr>
          <p:nvPr>
            <p:ph type="title"/>
          </p:nvPr>
        </p:nvSpPr>
        <p:spPr>
          <a:xfrm>
            <a:off x="377048" y="363293"/>
            <a:ext cx="11110443" cy="505405"/>
          </a:xfrm>
        </p:spPr>
        <p:txBody>
          <a:bodyPr>
            <a:noAutofit/>
          </a:bodyPr>
          <a:lstStyle/>
          <a:p>
            <a:pPr algn="ctr" defTabSz="1095167"/>
            <a:r>
              <a:rPr lang="en-US" sz="2800" b="1" dirty="0">
                <a:ln w="11430"/>
                <a:solidFill>
                  <a:srgbClr val="FFFF00"/>
                </a:solidFill>
                <a:effectLst>
                  <a:outerShdw blurRad="50800" dist="39000" dir="5460000" algn="tl">
                    <a:srgbClr val="000000">
                      <a:alpha val="38000"/>
                    </a:srgbClr>
                  </a:outerShdw>
                </a:effectLst>
                <a:latin typeface="Arial Rounded MT Bold" pitchFamily="34" charset="0"/>
                <a:cs typeface="Arial" charset="0"/>
              </a:rPr>
              <a:t>3.</a:t>
            </a:r>
            <a:r>
              <a:rPr lang="zh-CN" altLang="en-US" sz="2800" b="1" dirty="0">
                <a:ln w="11430"/>
                <a:solidFill>
                  <a:srgbClr val="FFFF00"/>
                </a:solidFill>
                <a:effectLst>
                  <a:outerShdw blurRad="50800" dist="39000" dir="5460000" algn="tl">
                    <a:srgbClr val="000000">
                      <a:alpha val="38000"/>
                    </a:srgbClr>
                  </a:outerShdw>
                </a:effectLst>
                <a:latin typeface="Arial Rounded MT Bold" pitchFamily="34" charset="0"/>
                <a:cs typeface="Arial" charset="0"/>
              </a:rPr>
              <a:t>图卷积算法的典型计算模式</a:t>
            </a:r>
            <a:endParaRPr lang="en-US" sz="2800" b="1" dirty="0">
              <a:ln w="11430"/>
              <a:solidFill>
                <a:srgbClr val="FFFF00"/>
              </a:solidFill>
              <a:effectLst>
                <a:outerShdw blurRad="50800" dist="39000" dir="5460000" algn="tl">
                  <a:srgbClr val="000000">
                    <a:alpha val="38000"/>
                  </a:srgbClr>
                </a:outerShdw>
              </a:effectLst>
              <a:latin typeface="Arial Rounded MT Bold" pitchFamily="34" charset="0"/>
              <a:cs typeface="Arial" charset="0"/>
            </a:endParaRPr>
          </a:p>
        </p:txBody>
      </p:sp>
      <p:sp>
        <p:nvSpPr>
          <p:cNvPr id="10" name="矩形 9">
            <a:extLst>
              <a:ext uri="{FF2B5EF4-FFF2-40B4-BE49-F238E27FC236}">
                <a16:creationId xmlns:a16="http://schemas.microsoft.com/office/drawing/2014/main" id="{C4F3C744-D0BB-469F-9EA0-659006AB9AB9}"/>
              </a:ext>
            </a:extLst>
          </p:cNvPr>
          <p:cNvSpPr/>
          <p:nvPr/>
        </p:nvSpPr>
        <p:spPr>
          <a:xfrm>
            <a:off x="4289941" y="1256683"/>
            <a:ext cx="7574399" cy="1422954"/>
          </a:xfrm>
          <a:prstGeom prst="rect">
            <a:avLst/>
          </a:prstGeom>
        </p:spPr>
        <p:txBody>
          <a:bodyPr wrap="square">
            <a:spAutoFit/>
          </a:bodyPr>
          <a:lstStyle/>
          <a:p>
            <a:pPr marL="742950" lvl="1" indent="-285750">
              <a:lnSpc>
                <a:spcPct val="150000"/>
              </a:lnSpc>
              <a:buFont typeface="Wingdings" panose="05000000000000000000" pitchFamily="2" charset="2"/>
              <a:buChar char="l"/>
            </a:pPr>
            <a:r>
              <a:rPr lang="zh-CN" altLang="en-US" sz="2000" dirty="0">
                <a:solidFill>
                  <a:srgbClr val="000000"/>
                </a:solidFill>
                <a:latin typeface="微软雅黑" panose="020B0503020204020204" pitchFamily="34" charset="-122"/>
                <a:ea typeface="微软雅黑" panose="020B0503020204020204" pitchFamily="34" charset="-122"/>
              </a:rPr>
              <a:t>更新图中每条边的特征；</a:t>
            </a:r>
            <a:endParaRPr lang="en-US" altLang="zh-CN" sz="2000" dirty="0">
              <a:solidFill>
                <a:srgbClr val="000000"/>
              </a:solidFill>
              <a:latin typeface="微软雅黑" panose="020B0503020204020204" pitchFamily="34" charset="-122"/>
              <a:ea typeface="微软雅黑" panose="020B0503020204020204" pitchFamily="34" charset="-122"/>
            </a:endParaRPr>
          </a:p>
          <a:p>
            <a:pPr marL="742950" lvl="1" indent="-285750">
              <a:lnSpc>
                <a:spcPct val="150000"/>
              </a:lnSpc>
              <a:buFont typeface="Wingdings" panose="05000000000000000000" pitchFamily="2" charset="2"/>
              <a:buChar char="l"/>
            </a:pPr>
            <a:r>
              <a:rPr lang="zh-CN" altLang="en-US" sz="2000" dirty="0">
                <a:solidFill>
                  <a:srgbClr val="000000"/>
                </a:solidFill>
                <a:latin typeface="微软雅黑" panose="020B0503020204020204" pitchFamily="34" charset="-122"/>
                <a:ea typeface="微软雅黑" panose="020B0503020204020204" pitchFamily="34" charset="-122"/>
              </a:rPr>
              <a:t>输入要素：原有边特征、两个端点特征、全局图特征、网络权重；</a:t>
            </a:r>
            <a:endParaRPr lang="en-US" altLang="zh-CN" sz="2000" dirty="0">
              <a:solidFill>
                <a:srgbClr val="000000"/>
              </a:solidFill>
              <a:latin typeface="微软雅黑" panose="020B0503020204020204" pitchFamily="34" charset="-122"/>
              <a:ea typeface="微软雅黑" panose="020B0503020204020204" pitchFamily="34" charset="-122"/>
            </a:endParaRPr>
          </a:p>
        </p:txBody>
      </p:sp>
      <p:sp>
        <p:nvSpPr>
          <p:cNvPr id="17" name="矩形 16">
            <a:extLst>
              <a:ext uri="{FF2B5EF4-FFF2-40B4-BE49-F238E27FC236}">
                <a16:creationId xmlns:a16="http://schemas.microsoft.com/office/drawing/2014/main" id="{4216D734-334C-48CC-9776-E41D9A0BEF8A}"/>
              </a:ext>
            </a:extLst>
          </p:cNvPr>
          <p:cNvSpPr/>
          <p:nvPr/>
        </p:nvSpPr>
        <p:spPr>
          <a:xfrm>
            <a:off x="4289940" y="2575469"/>
            <a:ext cx="7574399" cy="1422954"/>
          </a:xfrm>
          <a:prstGeom prst="rect">
            <a:avLst/>
          </a:prstGeom>
        </p:spPr>
        <p:txBody>
          <a:bodyPr wrap="square">
            <a:spAutoFit/>
          </a:bodyPr>
          <a:lstStyle/>
          <a:p>
            <a:pPr marL="742950" lvl="1" indent="-285750">
              <a:lnSpc>
                <a:spcPct val="150000"/>
              </a:lnSpc>
              <a:buFont typeface="Wingdings" panose="05000000000000000000" pitchFamily="2" charset="2"/>
              <a:buChar char="l"/>
            </a:pPr>
            <a:r>
              <a:rPr lang="zh-CN" altLang="en-US" sz="2000" dirty="0">
                <a:solidFill>
                  <a:srgbClr val="000000"/>
                </a:solidFill>
                <a:latin typeface="微软雅黑" panose="020B0503020204020204" pitchFamily="34" charset="-122"/>
                <a:ea typeface="微软雅黑" panose="020B0503020204020204" pitchFamily="34" charset="-122"/>
              </a:rPr>
              <a:t>操作：直接传递、向量加、向量点积、向量乘标量、向量矩阵乘</a:t>
            </a:r>
            <a:endParaRPr lang="en-US" altLang="zh-CN" sz="2000" dirty="0">
              <a:solidFill>
                <a:srgbClr val="000000"/>
              </a:solidFill>
              <a:latin typeface="微软雅黑" panose="020B0503020204020204" pitchFamily="34" charset="-122"/>
              <a:ea typeface="微软雅黑" panose="020B0503020204020204" pitchFamily="34" charset="-122"/>
            </a:endParaRPr>
          </a:p>
          <a:p>
            <a:pPr marL="742950" lvl="1" indent="-285750">
              <a:lnSpc>
                <a:spcPct val="150000"/>
              </a:lnSpc>
              <a:buFont typeface="Wingdings" panose="05000000000000000000" pitchFamily="2" charset="2"/>
              <a:buChar char="l"/>
            </a:pPr>
            <a:r>
              <a:rPr lang="zh-CN" altLang="en-US" sz="2000" dirty="0">
                <a:latin typeface="微软雅黑" panose="020B0503020204020204" pitchFamily="34" charset="-122"/>
                <a:ea typeface="微软雅黑" panose="020B0503020204020204" pitchFamily="34" charset="-122"/>
              </a:rPr>
              <a:t>输出：更新了的边特征</a:t>
            </a:r>
            <a:endParaRPr lang="en-US" altLang="zh-CN" sz="2000" dirty="0">
              <a:solidFill>
                <a:srgbClr val="000000"/>
              </a:solidFill>
              <a:latin typeface="微软雅黑" panose="020B0503020204020204" pitchFamily="34" charset="-122"/>
              <a:ea typeface="微软雅黑" panose="020B0503020204020204" pitchFamily="34" charset="-122"/>
            </a:endParaRPr>
          </a:p>
        </p:txBody>
      </p:sp>
      <p:pic>
        <p:nvPicPr>
          <p:cNvPr id="3" name="图片 2">
            <a:extLst>
              <a:ext uri="{FF2B5EF4-FFF2-40B4-BE49-F238E27FC236}">
                <a16:creationId xmlns:a16="http://schemas.microsoft.com/office/drawing/2014/main" id="{40655E14-A993-4B77-8B8A-63D82EC4F07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8444" y="1409700"/>
            <a:ext cx="1381125" cy="4381500"/>
          </a:xfrm>
          <a:prstGeom prst="rect">
            <a:avLst/>
          </a:prstGeom>
        </p:spPr>
      </p:pic>
      <p:pic>
        <p:nvPicPr>
          <p:cNvPr id="5" name="图片 4">
            <a:extLst>
              <a:ext uri="{FF2B5EF4-FFF2-40B4-BE49-F238E27FC236}">
                <a16:creationId xmlns:a16="http://schemas.microsoft.com/office/drawing/2014/main" id="{A3125506-C79B-4D7B-AB44-B916A46B8BB2}"/>
              </a:ext>
            </a:extLst>
          </p:cNvPr>
          <p:cNvPicPr>
            <a:picLocks noChangeAspect="1"/>
          </p:cNvPicPr>
          <p:nvPr/>
        </p:nvPicPr>
        <p:blipFill>
          <a:blip r:embed="rId4"/>
          <a:stretch>
            <a:fillRect/>
          </a:stretch>
        </p:blipFill>
        <p:spPr>
          <a:xfrm>
            <a:off x="8031383" y="3429000"/>
            <a:ext cx="2968865" cy="2774877"/>
          </a:xfrm>
          <a:prstGeom prst="rect">
            <a:avLst/>
          </a:prstGeom>
        </p:spPr>
      </p:pic>
    </p:spTree>
    <p:extLst>
      <p:ext uri="{BB962C8B-B14F-4D97-AF65-F5344CB8AC3E}">
        <p14:creationId xmlns:p14="http://schemas.microsoft.com/office/powerpoint/2010/main" val="4177038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theme/theme1.xml><?xml version="1.0" encoding="utf-8"?>
<a:theme xmlns:a="http://schemas.openxmlformats.org/drawingml/2006/main" name="pdl">
  <a:themeElements>
    <a:clrScheme name="Navy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5_Navy">
      <a:majorFont>
        <a:latin typeface="华文细黑"/>
        <a:ea typeface="华文细黑"/>
        <a:cs typeface="华文细黑"/>
      </a:majorFont>
      <a:minorFont>
        <a:latin typeface="华文细黑"/>
        <a:ea typeface="华文细黑"/>
        <a:cs typeface="华文细黑"/>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Navy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avy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avy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avy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avy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avy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avy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avy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avy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avy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avy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avy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pdl" id="{FA7D403B-6944-403A-B555-81FB7CA14C7E}" vid="{B94D122D-FB49-48F3-8E75-0D1ED40050D0}"/>
    </a:ext>
  </a:extLst>
</a:theme>
</file>

<file path=ppt/theme/theme2.xml><?xml version="1.0" encoding="utf-8"?>
<a:theme xmlns:a="http://schemas.openxmlformats.org/drawingml/2006/main" name="973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pdl</Template>
  <TotalTime>18842</TotalTime>
  <Words>2092</Words>
  <Application>Microsoft Office PowerPoint</Application>
  <PresentationFormat>宽屏</PresentationFormat>
  <Paragraphs>235</Paragraphs>
  <Slides>38</Slides>
  <Notes>38</Notes>
  <HiddenSlides>0</HiddenSlides>
  <MMClips>0</MMClips>
  <ScaleCrop>false</ScaleCrop>
  <HeadingPairs>
    <vt:vector size="6" baseType="variant">
      <vt:variant>
        <vt:lpstr>已用的字体</vt:lpstr>
      </vt:variant>
      <vt:variant>
        <vt:i4>9</vt:i4>
      </vt:variant>
      <vt:variant>
        <vt:lpstr>主题</vt:lpstr>
      </vt:variant>
      <vt:variant>
        <vt:i4>2</vt:i4>
      </vt:variant>
      <vt:variant>
        <vt:lpstr>幻灯片标题</vt:lpstr>
      </vt:variant>
      <vt:variant>
        <vt:i4>38</vt:i4>
      </vt:variant>
    </vt:vector>
  </HeadingPairs>
  <TitlesOfParts>
    <vt:vector size="49" baseType="lpstr">
      <vt:lpstr>方正美黑简体</vt:lpstr>
      <vt:lpstr>黑体</vt:lpstr>
      <vt:lpstr>华文细黑</vt:lpstr>
      <vt:lpstr>微软雅黑</vt:lpstr>
      <vt:lpstr>Arial</vt:lpstr>
      <vt:lpstr>Arial Rounded MT Bold</vt:lpstr>
      <vt:lpstr>Calibri</vt:lpstr>
      <vt:lpstr>Times New Roman</vt:lpstr>
      <vt:lpstr>Wingdings</vt:lpstr>
      <vt:lpstr>pdl</vt:lpstr>
      <vt:lpstr>973 </vt:lpstr>
      <vt:lpstr>PowerPoint 演示文稿</vt:lpstr>
      <vt:lpstr>报告纲要</vt:lpstr>
      <vt:lpstr>报告纲要</vt:lpstr>
      <vt:lpstr>2.图卷积算法的发展历史、现状和趋势</vt:lpstr>
      <vt:lpstr>报告纲要</vt:lpstr>
      <vt:lpstr>3.图卷积算法的典型计算模式</vt:lpstr>
      <vt:lpstr>3.图卷积算法的典型计算模式</vt:lpstr>
      <vt:lpstr>3.图卷积算法的典型计算模式</vt:lpstr>
      <vt:lpstr>3.图卷积算法的典型计算模式</vt:lpstr>
      <vt:lpstr>3.图卷积算法的典型计算模式</vt:lpstr>
      <vt:lpstr>3.图卷积算法的典型计算模式</vt:lpstr>
      <vt:lpstr>报告纲要</vt:lpstr>
      <vt:lpstr>4. 图卷积算法的加速难点</vt:lpstr>
      <vt:lpstr>4. 图卷积算法的加速难点</vt:lpstr>
      <vt:lpstr>4. 图卷积算法的加速难点</vt:lpstr>
      <vt:lpstr>4. 图卷积算法的加速难点</vt:lpstr>
      <vt:lpstr>4. 图卷积算法的加速难点</vt:lpstr>
      <vt:lpstr>报告纲要</vt:lpstr>
      <vt:lpstr>5. CPU/GPU上针对图卷积算法加速的现状</vt:lpstr>
      <vt:lpstr>报告纲要</vt:lpstr>
      <vt:lpstr>6. 典型论文介绍：HyGCN</vt:lpstr>
      <vt:lpstr>6. 典型论文介绍：HyGCN</vt:lpstr>
      <vt:lpstr>6. 典型论文介绍：HyGCN</vt:lpstr>
      <vt:lpstr>6. 典型论文介绍：AWB-GCN</vt:lpstr>
      <vt:lpstr>6. 典型论文介绍：AWB-GCN</vt:lpstr>
      <vt:lpstr>6. 典型论文介绍：AWB-GCN</vt:lpstr>
      <vt:lpstr>6. 典型论文介绍：AWB-GCN</vt:lpstr>
      <vt:lpstr>6. 典型论文介绍：GraphACT</vt:lpstr>
      <vt:lpstr>6. 典型论文介绍：GraphACT</vt:lpstr>
      <vt:lpstr>报告纲要</vt:lpstr>
      <vt:lpstr>7.针对姿态识别图卷积算法的软硬件加速设计</vt:lpstr>
      <vt:lpstr>7.针对姿态识别图卷积算法的软硬件加速设计</vt:lpstr>
      <vt:lpstr>7.针对姿态识别图卷积算法的软硬件加速设计</vt:lpstr>
      <vt:lpstr>7.针对姿态识别图卷积算法的软硬件加速设计</vt:lpstr>
      <vt:lpstr>7.针对姿态识别图卷积算法的软硬件加速设计</vt:lpstr>
      <vt:lpstr>7.针对姿态识别图卷积算法的软硬件加速设计</vt:lpstr>
      <vt:lpstr>7.针对姿态识别图卷积算法的软硬件加速设计</vt:lpstr>
      <vt:lpstr>7.针对姿态识别图卷积算法的软硬件加速设计</vt:lpstr>
    </vt:vector>
  </TitlesOfParts>
  <Company>微软中国</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Mark Wen</cp:lastModifiedBy>
  <cp:revision>1596</cp:revision>
  <dcterms:created xsi:type="dcterms:W3CDTF">2016-04-12T00:53:31Z</dcterms:created>
  <dcterms:modified xsi:type="dcterms:W3CDTF">2021-05-17T06:42:35Z</dcterms:modified>
</cp:coreProperties>
</file>